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4" r:id="rId2"/>
    <p:sldId id="275" r:id="rId3"/>
    <p:sldId id="276" r:id="rId4"/>
    <p:sldId id="282" r:id="rId5"/>
    <p:sldId id="268" r:id="rId6"/>
    <p:sldId id="260" r:id="rId7"/>
    <p:sldId id="27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7FAA9-0E1A-4E44-906F-80FC4DC3315E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3750-2131-42F9-8C83-D85E7A26F77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7672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53750-2131-42F9-8C83-D85E7A26F773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6556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853750-2131-42F9-8C83-D85E7A26F773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430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EBD01-652D-4EC6-B358-712EFBDC99D4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6446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36F18-D4C8-80D6-0E89-16B26E9E5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A9959-DA09-D6C8-F977-F6BC9E125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424FE-1337-5BFB-454D-3541E2BEB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E115E-0301-6B8E-D368-0710070E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FBFEC-1BE1-EAA1-C995-44E30889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93066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09C6-B3DD-6A96-72A1-F80CF058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C9396-4ADD-0D69-EA8B-89BB2B33E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33EFE-B607-B0D9-AC74-3FE3CED9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69172-B8A0-6C58-5E6B-F0DB76FB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D6C6C-FF01-CAB1-FF5C-1C63D297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51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7ED681-227C-EBD5-F91F-86ED39F75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A1D1F-EA8B-A39B-8465-FCB0C709B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14E29-08FC-F3D6-F0D2-BE6E577D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C2D8-A08D-324E-2F38-82A596215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20DB9-C990-20FA-9573-B1631577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35768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29E6-CA2B-9F01-99CC-BE2195C0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B8D8A-59AB-5E2E-8BE3-18841E3C6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0EB1C-0820-5A5A-D16E-06C182C11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C0BBA-5AFA-F608-477D-3225B6D9D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4C74-189C-90E4-98DF-57437EB7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5629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7EF1-0CA3-DA34-9837-DF011A2F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559A7-2A90-BD8E-9101-017B970A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454B-E815-5C6D-B3A6-AA053E11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9C456-3A1F-75BC-A070-E10F141C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94881-921C-3233-826D-FD486554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955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856F-7D2E-EBB5-060E-69063490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78EB-A72D-1330-8CB3-55E6CCD8A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EC359-BF28-4E6B-0BBE-6DAEB85DD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283A7-032B-B560-CCD7-9D97776C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AD7A3-79DC-5320-FEEB-0D31381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0E492-2992-6FEA-CA8F-0BAB71F7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033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223A-5F0F-2767-DFC0-8F177EF3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93938-C670-A64E-0553-362BDFAB6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87AD1-C097-69E4-9B8C-8635AEB1D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7CE6E-4541-B9CF-4A1A-75BCD01DA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6EE9D-AE25-B999-6487-5FD707E36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3C865-DE69-7CD9-4E23-AA62362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17971-8CC9-8DEC-FFC4-36F8BD0D8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5E123D-1A8D-3FAB-E898-EC8E5177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130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BA416-F3CE-6503-448A-FBEBD324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49720-DC7C-9842-DE95-F9D21816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900E0-9E99-6F16-2F70-361C752C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1C11F-A789-33B3-94B4-3EFC751D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4705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57E6A-9166-0391-4C40-A5819525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1A24F9-0153-E6CD-8520-D6A4B643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004B1-2408-F7D4-BDE7-20072BEE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35921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55EE-08E1-86BD-E4D0-CB39617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E5200-16C1-7294-F54A-08EA29162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AF90-34BB-B65E-BE85-9C6D913B0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7C520-292F-7644-F402-5B7C16721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35A0D-9979-0D82-999D-0D9BEA38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E7020-8571-335C-DA39-42DAF3A42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4025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2C20-E184-C2A4-59EA-EA142C0B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F0422-AAC9-7866-6818-6D57AFF60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594B1-A9E5-7075-4159-2EEAD62D5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47A69-0F12-E528-9205-6F2BB889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105D0-C3B0-95D3-D5FD-BAC4CB03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FFE87-FC32-1B2E-4341-F3D47585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0325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0384A7-1720-F0DB-F34F-1953DC95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75905-E85D-95D0-7AF4-BF9F663F9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1CC45-F809-306C-46FC-148B6938A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AB1B4-98B1-4EAC-89EB-26257E577483}" type="datetimeFigureOut">
              <a:rPr lang="en-AE" smtClean="0"/>
              <a:t>15/05/2024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C9BF6-5D7A-51F0-EC6C-3EE109BF6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98C10-CFE1-ADE8-75D5-DD131B982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91702-4B06-4025-BB4F-46CCF8CA371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7782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video" Target="../media/media2.mp4"/><Relationship Id="rId16" Type="http://schemas.openxmlformats.org/officeDocument/2006/relationships/image" Target="../media/image13.png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video" Target="../media/media3.mp4"/><Relationship Id="rId16" Type="http://schemas.openxmlformats.org/officeDocument/2006/relationships/image" Target="../media/image4.png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3.png"/><Relationship Id="rId10" Type="http://schemas.openxmlformats.org/officeDocument/2006/relationships/image" Target="../media/image29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logo with a green and gold eagle and a green shield&#10;&#10;Description automatically generated">
            <a:extLst>
              <a:ext uri="{FF2B5EF4-FFF2-40B4-BE49-F238E27FC236}">
                <a16:creationId xmlns:a16="http://schemas.microsoft.com/office/drawing/2014/main" id="{84C25DA4-7CBD-82FC-A770-234F53A8F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6"/>
          <a:stretch/>
        </p:blipFill>
        <p:spPr bwMode="auto">
          <a:xfrm>
            <a:off x="381911" y="304799"/>
            <a:ext cx="3378626" cy="139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4300C-4A27-5F3C-02C1-2137B2A4EEA3}"/>
              </a:ext>
            </a:extLst>
          </p:cNvPr>
          <p:cNvSpPr txBox="1"/>
          <p:nvPr/>
        </p:nvSpPr>
        <p:spPr>
          <a:xfrm>
            <a:off x="3209925" y="2459504"/>
            <a:ext cx="6934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6000" dirty="0"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  <a:cs typeface="Angsana New" panose="02020603050405020304" pitchFamily="18" charset="-34"/>
              </a:rPr>
              <a:t>INNOVATE</a:t>
            </a:r>
          </a:p>
          <a:p>
            <a:r>
              <a:rPr lang="en-AE" sz="6000" dirty="0"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  <a:cs typeface="Angsana New" panose="02020603050405020304" pitchFamily="18" charset="-34"/>
              </a:rPr>
              <a:t>HACKATHON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F0E05-D070-A33F-E7F1-51C259FC5CB1}"/>
              </a:ext>
            </a:extLst>
          </p:cNvPr>
          <p:cNvSpPr txBox="1"/>
          <p:nvPr/>
        </p:nvSpPr>
        <p:spPr>
          <a:xfrm>
            <a:off x="7680589" y="1782255"/>
            <a:ext cx="841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X</a:t>
            </a:r>
            <a:endParaRPr lang="en-AE" sz="12000" dirty="0">
              <a:effectLst>
                <a:outerShdw blurRad="139700" dir="2700000" sx="102000" sy="102000" algn="l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D2C637-B964-91D6-1C80-84570F08F678}"/>
              </a:ext>
            </a:extLst>
          </p:cNvPr>
          <p:cNvGrpSpPr/>
          <p:nvPr/>
        </p:nvGrpSpPr>
        <p:grpSpPr>
          <a:xfrm>
            <a:off x="244102" y="5664342"/>
            <a:ext cx="11703796" cy="343731"/>
            <a:chOff x="-162844" y="6264417"/>
            <a:chExt cx="11703796" cy="3437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8DC320-62C6-A91D-93FC-0E1A0E708318}"/>
                </a:ext>
              </a:extLst>
            </p:cNvPr>
            <p:cNvSpPr txBox="1"/>
            <p:nvPr/>
          </p:nvSpPr>
          <p:spPr>
            <a:xfrm>
              <a:off x="-162844" y="6269594"/>
              <a:ext cx="2801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139700" dir="2700000" sx="102000" sy="102000" algn="l" rotWithShape="0">
                      <a:prstClr val="black">
                        <a:alpha val="37000"/>
                      </a:prstClr>
                    </a:outerShdw>
                  </a:effectLst>
                  <a:latin typeface="Montserrat ExtraBold" panose="00000900000000000000" pitchFamily="2" charset="0"/>
                </a:rPr>
                <a:t>AMNA ALNAQBI</a:t>
              </a:r>
              <a:endParaRPr lang="en-AE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49520A-F97A-8371-C6A3-3DBA255A42ED}"/>
                </a:ext>
              </a:extLst>
            </p:cNvPr>
            <p:cNvSpPr txBox="1"/>
            <p:nvPr/>
          </p:nvSpPr>
          <p:spPr>
            <a:xfrm>
              <a:off x="2358522" y="6269594"/>
              <a:ext cx="22098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139700" dir="2700000" sx="102000" sy="102000" algn="l" rotWithShape="0">
                      <a:prstClr val="black">
                        <a:alpha val="37000"/>
                      </a:prstClr>
                    </a:outerShdw>
                  </a:effectLst>
                  <a:latin typeface="Montserrat ExtraBold" panose="00000900000000000000" pitchFamily="2" charset="0"/>
                </a:rPr>
                <a:t>SUMYAH HELAL</a:t>
              </a:r>
              <a:endParaRPr lang="en-AE" sz="16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D3EC0-E420-0012-CB39-B2C88A53878C}"/>
                </a:ext>
              </a:extLst>
            </p:cNvPr>
            <p:cNvSpPr txBox="1"/>
            <p:nvPr/>
          </p:nvSpPr>
          <p:spPr>
            <a:xfrm>
              <a:off x="4368408" y="6269594"/>
              <a:ext cx="2524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139700" dir="2700000" sx="102000" sy="102000" algn="l" rotWithShape="0">
                      <a:prstClr val="black">
                        <a:alpha val="37000"/>
                      </a:prstClr>
                    </a:outerShdw>
                  </a:effectLst>
                  <a:latin typeface="Montserrat ExtraBold" panose="00000900000000000000" pitchFamily="2" charset="0"/>
                </a:rPr>
                <a:t>AYMAN MARZOUK</a:t>
              </a:r>
              <a:endParaRPr lang="en-AE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F510A-CB0A-A610-5C75-108F0EE013EA}"/>
                </a:ext>
              </a:extLst>
            </p:cNvPr>
            <p:cNvSpPr txBox="1"/>
            <p:nvPr/>
          </p:nvSpPr>
          <p:spPr>
            <a:xfrm>
              <a:off x="6692618" y="6269594"/>
              <a:ext cx="2524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139700" dir="2700000" sx="102000" sy="102000" algn="l" rotWithShape="0">
                      <a:prstClr val="black">
                        <a:alpha val="37000"/>
                      </a:prstClr>
                    </a:outerShdw>
                  </a:effectLst>
                  <a:latin typeface="Montserrat ExtraBold" panose="00000900000000000000" pitchFamily="2" charset="0"/>
                </a:rPr>
                <a:t>MAHMOUD SAYED</a:t>
              </a:r>
              <a:endParaRPr lang="en-AE" sz="160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7AEFCD-2F26-1A54-EA79-672D18117F81}"/>
                </a:ext>
              </a:extLst>
            </p:cNvPr>
            <p:cNvSpPr txBox="1"/>
            <p:nvPr/>
          </p:nvSpPr>
          <p:spPr>
            <a:xfrm>
              <a:off x="9016827" y="6264417"/>
              <a:ext cx="25241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bg2">
                          <a:lumMod val="50000"/>
                        </a:schemeClr>
                      </a:gs>
                    </a:gsLst>
                    <a:lin ang="5400000" scaled="1"/>
                  </a:gradFill>
                  <a:effectLst>
                    <a:outerShdw blurRad="139700" dir="2700000" sx="102000" sy="102000" algn="l" rotWithShape="0">
                      <a:prstClr val="black">
                        <a:alpha val="37000"/>
                      </a:prstClr>
                    </a:outerShdw>
                  </a:effectLst>
                  <a:latin typeface="Montserrat ExtraBold" panose="00000900000000000000" pitchFamily="2" charset="0"/>
                </a:rPr>
                <a:t>AHMED ALSHAFEY</a:t>
              </a:r>
              <a:endParaRPr lang="en-AE" sz="1600" b="1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39700" dir="2700000" sx="102000" sy="102000" algn="l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endParaRPr>
            </a:p>
          </p:txBody>
        </p:sp>
      </p:grpSp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BF12867C-B933-EC50-4A7B-5EB58466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48" y="304799"/>
            <a:ext cx="3028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0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video">
            <a:hlinkClick r:id="" action="ppaction://media"/>
            <a:extLst>
              <a:ext uri="{FF2B5EF4-FFF2-40B4-BE49-F238E27FC236}">
                <a16:creationId xmlns:a16="http://schemas.microsoft.com/office/drawing/2014/main" id="{D12EDCA7-31A5-ACA9-11F3-1559EEA5BFAB}"/>
              </a:ext>
            </a:extLst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2765" y="603115"/>
            <a:ext cx="2626469" cy="5651770"/>
          </a:xfrm>
        </p:spPr>
      </p:pic>
      <p:pic>
        <p:nvPicPr>
          <p:cNvPr id="33" name="Content Placeholder 32" descr="A black cell phone with a black background&#10;&#10;Description automatically generated">
            <a:extLst>
              <a:ext uri="{FF2B5EF4-FFF2-40B4-BE49-F238E27FC236}">
                <a16:creationId xmlns:a16="http://schemas.microsoft.com/office/drawing/2014/main" id="{442003D1-A06A-F0CC-A1B5-AA508E8C3D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241" y="257204"/>
            <a:ext cx="4161515" cy="6343591"/>
          </a:xfrm>
        </p:spPr>
      </p:pic>
    </p:spTree>
    <p:extLst>
      <p:ext uri="{BB962C8B-B14F-4D97-AF65-F5344CB8AC3E}">
        <p14:creationId xmlns:p14="http://schemas.microsoft.com/office/powerpoint/2010/main" val="3926306479"/>
      </p:ext>
    </p:extLst>
  </p:cSld>
  <p:clrMapOvr>
    <a:masterClrMapping/>
  </p:clrMapOvr>
  <p:transition spd="slow">
    <p:sndAc>
      <p:stSnd>
        <p:snd r:embed="rId4" name="voltage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74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448D5E-7D8A-4489-B8A9-304F7D5B74AE}"/>
              </a:ext>
            </a:extLst>
          </p:cNvPr>
          <p:cNvGrpSpPr/>
          <p:nvPr/>
        </p:nvGrpSpPr>
        <p:grpSpPr>
          <a:xfrm>
            <a:off x="517591" y="0"/>
            <a:ext cx="2939923" cy="6858000"/>
            <a:chOff x="155641" y="0"/>
            <a:chExt cx="2939923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C2B22A-52D5-4D16-89C9-706B6B4C3972}"/>
                </a:ext>
              </a:extLst>
            </p:cNvPr>
            <p:cNvCxnSpPr/>
            <p:nvPr/>
          </p:nvCxnSpPr>
          <p:spPr>
            <a:xfrm>
              <a:off x="1625602" y="0"/>
              <a:ext cx="0" cy="685800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422D4B-8616-49C1-AC31-85DAF5C02256}"/>
                </a:ext>
              </a:extLst>
            </p:cNvPr>
            <p:cNvSpPr/>
            <p:nvPr/>
          </p:nvSpPr>
          <p:spPr>
            <a:xfrm>
              <a:off x="155641" y="1959039"/>
              <a:ext cx="2939923" cy="293992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D07006-B4CD-4E84-9C6C-D9CDC5CDA855}"/>
              </a:ext>
            </a:extLst>
          </p:cNvPr>
          <p:cNvGrpSpPr/>
          <p:nvPr/>
        </p:nvGrpSpPr>
        <p:grpSpPr>
          <a:xfrm>
            <a:off x="4137999" y="1097048"/>
            <a:ext cx="7473818" cy="5254049"/>
            <a:chOff x="4116430" y="1106776"/>
            <a:chExt cx="7473818" cy="525404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C0D254-2F43-4107-AC3C-F94047A6997B}"/>
                </a:ext>
              </a:extLst>
            </p:cNvPr>
            <p:cNvGrpSpPr/>
            <p:nvPr/>
          </p:nvGrpSpPr>
          <p:grpSpPr>
            <a:xfrm>
              <a:off x="4116430" y="1106776"/>
              <a:ext cx="3907540" cy="5254049"/>
              <a:chOff x="4116430" y="1106776"/>
              <a:chExt cx="3907540" cy="5254049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D5A49B7-F9AE-4049-838A-DB9A9AF29E9F}"/>
                  </a:ext>
                </a:extLst>
              </p:cNvPr>
              <p:cNvSpPr/>
              <p:nvPr/>
            </p:nvSpPr>
            <p:spPr>
              <a:xfrm>
                <a:off x="5312970" y="3343328"/>
                <a:ext cx="213607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Montserrat" panose="00000500000000000000" pitchFamily="2" charset="0"/>
                    <a:ea typeface="Cambria" panose="02040503050406030204" pitchFamily="18" charset="0"/>
                  </a:rPr>
                  <a:t>CONNECT WITH THEM THROUGH CHAT, VOICE, VIDEO, AND IN PERSON</a:t>
                </a:r>
              </a:p>
              <a:p>
                <a:endParaRPr lang="en-IN" sz="1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1241B75-72EC-4A1D-93E3-E1E54CB67B86}"/>
                  </a:ext>
                </a:extLst>
              </p:cNvPr>
              <p:cNvGrpSpPr/>
              <p:nvPr/>
            </p:nvGrpSpPr>
            <p:grpSpPr>
              <a:xfrm>
                <a:off x="4116430" y="3185344"/>
                <a:ext cx="1096912" cy="1096912"/>
                <a:chOff x="3192463" y="1350432"/>
                <a:chExt cx="1452036" cy="1452036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5F1E961-454F-49E1-860F-1DB9FF7581B5}"/>
                    </a:ext>
                  </a:extLst>
                </p:cNvPr>
                <p:cNvSpPr/>
                <p:nvPr/>
              </p:nvSpPr>
              <p:spPr>
                <a:xfrm>
                  <a:off x="3339333" y="1493307"/>
                  <a:ext cx="1166288" cy="116628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C105027E-195C-474D-8FAA-152E20C6BB21}"/>
                    </a:ext>
                  </a:extLst>
                </p:cNvPr>
                <p:cNvSpPr/>
                <p:nvPr/>
              </p:nvSpPr>
              <p:spPr>
                <a:xfrm>
                  <a:off x="3192463" y="1350432"/>
                  <a:ext cx="1452036" cy="1452036"/>
                </a:xfrm>
                <a:prstGeom prst="ellipse">
                  <a:avLst/>
                </a:prstGeom>
                <a:noFill/>
                <a:ln w="38100">
                  <a:solidFill>
                    <a:schemeClr val="accent1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7F4E2306-E493-4FD5-8A3C-A14EDD5BD2F1}"/>
                  </a:ext>
                </a:extLst>
              </p:cNvPr>
              <p:cNvGrpSpPr/>
              <p:nvPr/>
            </p:nvGrpSpPr>
            <p:grpSpPr>
              <a:xfrm>
                <a:off x="5312970" y="5465533"/>
                <a:ext cx="2711000" cy="646331"/>
                <a:chOff x="5211527" y="1737806"/>
                <a:chExt cx="2711000" cy="646331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F9D6DC-A58A-4771-9303-C5514E392BB8}"/>
                    </a:ext>
                  </a:extLst>
                </p:cNvPr>
                <p:cNvSpPr/>
                <p:nvPr/>
              </p:nvSpPr>
              <p:spPr>
                <a:xfrm>
                  <a:off x="5355770" y="2038475"/>
                  <a:ext cx="170282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IN" sz="1200" dirty="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A058550-A46F-4600-B291-6067E2FB2B9B}"/>
                    </a:ext>
                  </a:extLst>
                </p:cNvPr>
                <p:cNvSpPr txBox="1"/>
                <p:nvPr/>
              </p:nvSpPr>
              <p:spPr>
                <a:xfrm>
                  <a:off x="5211527" y="1737806"/>
                  <a:ext cx="271100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noProof="1">
                      <a:latin typeface="Montserrat" panose="00000500000000000000" pitchFamily="2" charset="0"/>
                    </a:rPr>
                    <a:t>PROVIDE SUPPORT TO PEOPLE </a:t>
                  </a:r>
                </a:p>
                <a:p>
                  <a:pPr algn="ctr"/>
                  <a:r>
                    <a:rPr lang="en-US" sz="1200" noProof="1">
                      <a:latin typeface="Montserrat" panose="00000500000000000000" pitchFamily="2" charset="0"/>
                    </a:rPr>
                    <a:t>OF DETERMINATION</a:t>
                  </a:r>
                </a:p>
                <a:p>
                  <a:pPr algn="ctr"/>
                  <a:r>
                    <a:rPr lang="en-US" sz="1200" noProof="1">
                      <a:latin typeface="Montserrat" panose="00000500000000000000" pitchFamily="2" charset="0"/>
                    </a:rPr>
                    <a:t> AND SENIOR CITIZENS</a:t>
                  </a: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23374A9-EA6A-4B52-983F-1A233ED625C0}"/>
                  </a:ext>
                </a:extLst>
              </p:cNvPr>
              <p:cNvGrpSpPr/>
              <p:nvPr/>
            </p:nvGrpSpPr>
            <p:grpSpPr>
              <a:xfrm>
                <a:off x="4116432" y="5263912"/>
                <a:ext cx="1096913" cy="1096913"/>
                <a:chOff x="3192463" y="1350432"/>
                <a:chExt cx="1452036" cy="145203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0BBF4DF-C570-4E5A-A4EA-7F31B5FAE479}"/>
                    </a:ext>
                  </a:extLst>
                </p:cNvPr>
                <p:cNvSpPr/>
                <p:nvPr/>
              </p:nvSpPr>
              <p:spPr>
                <a:xfrm>
                  <a:off x="3335338" y="1493307"/>
                  <a:ext cx="1166286" cy="116628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A397F726-A66E-41D2-8DD2-7AE3E92B4F6A}"/>
                    </a:ext>
                  </a:extLst>
                </p:cNvPr>
                <p:cNvSpPr/>
                <p:nvPr/>
              </p:nvSpPr>
              <p:spPr>
                <a:xfrm>
                  <a:off x="3192463" y="1350432"/>
                  <a:ext cx="1452036" cy="1452036"/>
                </a:xfrm>
                <a:prstGeom prst="ellipse">
                  <a:avLst/>
                </a:prstGeom>
                <a:noFill/>
                <a:ln w="381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80F2D7-7122-4F0E-9A83-2294879A016A}"/>
                  </a:ext>
                </a:extLst>
              </p:cNvPr>
              <p:cNvSpPr/>
              <p:nvPr/>
            </p:nvSpPr>
            <p:spPr>
              <a:xfrm>
                <a:off x="5250679" y="1497374"/>
                <a:ext cx="20233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>
                    <a:solidFill>
                      <a:srgbClr val="000000"/>
                    </a:solidFill>
                    <a:effectLst/>
                    <a:latin typeface="Montserrat" panose="00000500000000000000" pitchFamily="2" charset="0"/>
                    <a:ea typeface="Cambria" panose="02040503050406030204" pitchFamily="18" charset="0"/>
                  </a:rPr>
                  <a:t>A VOLUNTEER DRIVEN INTIATIVE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7E66818-833A-4698-8AA9-AD2F64CAFC08}"/>
                  </a:ext>
                </a:extLst>
              </p:cNvPr>
              <p:cNvGrpSpPr/>
              <p:nvPr/>
            </p:nvGrpSpPr>
            <p:grpSpPr>
              <a:xfrm>
                <a:off x="4116432" y="1106776"/>
                <a:ext cx="1096913" cy="1096913"/>
                <a:chOff x="3192463" y="1350432"/>
                <a:chExt cx="1452036" cy="145203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1F14C628-8863-41E0-BBB6-9843892DE4F1}"/>
                    </a:ext>
                  </a:extLst>
                </p:cNvPr>
                <p:cNvSpPr/>
                <p:nvPr/>
              </p:nvSpPr>
              <p:spPr>
                <a:xfrm>
                  <a:off x="3335338" y="1493307"/>
                  <a:ext cx="1166286" cy="116628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E90846B-28BE-457E-BA78-1674A49DC8AF}"/>
                    </a:ext>
                  </a:extLst>
                </p:cNvPr>
                <p:cNvSpPr/>
                <p:nvPr/>
              </p:nvSpPr>
              <p:spPr>
                <a:xfrm>
                  <a:off x="3192463" y="1350432"/>
                  <a:ext cx="1452036" cy="1452036"/>
                </a:xfrm>
                <a:prstGeom prst="ellipse">
                  <a:avLst/>
                </a:prstGeom>
                <a:noFill/>
                <a:ln w="38100">
                  <a:solidFill>
                    <a:schemeClr val="accent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3E2667E-C0CE-48D4-8B5F-7D3618535F4D}"/>
                </a:ext>
              </a:extLst>
            </p:cNvPr>
            <p:cNvGrpSpPr/>
            <p:nvPr/>
          </p:nvGrpSpPr>
          <p:grpSpPr>
            <a:xfrm>
              <a:off x="8315904" y="2146060"/>
              <a:ext cx="3274344" cy="3175481"/>
              <a:chOff x="8315904" y="1106776"/>
              <a:chExt cx="3274344" cy="317548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02F046-FB30-45CE-99EA-4E097608EC14}"/>
                  </a:ext>
                </a:extLst>
              </p:cNvPr>
              <p:cNvSpPr/>
              <p:nvPr/>
            </p:nvSpPr>
            <p:spPr>
              <a:xfrm>
                <a:off x="9520749" y="3463800"/>
                <a:ext cx="206949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200" dirty="0">
                    <a:latin typeface="Montserrat" panose="00000500000000000000" pitchFamily="2" charset="0"/>
                    <a:ea typeface="Cambria" panose="02040503050406030204" pitchFamily="18" charset="0"/>
                  </a:rPr>
                  <a:t>CLOSEST VOLUNTEER LENDING AID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E427F99-8CA3-490A-B0EC-F382E4A53E41}"/>
                  </a:ext>
                </a:extLst>
              </p:cNvPr>
              <p:cNvGrpSpPr/>
              <p:nvPr/>
            </p:nvGrpSpPr>
            <p:grpSpPr>
              <a:xfrm>
                <a:off x="8315904" y="3185344"/>
                <a:ext cx="1096913" cy="1096913"/>
                <a:chOff x="3192463" y="1350432"/>
                <a:chExt cx="1452036" cy="1452036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1A168478-7A02-48AF-91CB-CAC3F5EFAE11}"/>
                    </a:ext>
                  </a:extLst>
                </p:cNvPr>
                <p:cNvSpPr/>
                <p:nvPr/>
              </p:nvSpPr>
              <p:spPr>
                <a:xfrm>
                  <a:off x="3335338" y="1493307"/>
                  <a:ext cx="1166286" cy="116628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7261ACF-CF1F-4814-979B-A228DA489FB9}"/>
                    </a:ext>
                  </a:extLst>
                </p:cNvPr>
                <p:cNvSpPr/>
                <p:nvPr/>
              </p:nvSpPr>
              <p:spPr>
                <a:xfrm>
                  <a:off x="3192463" y="1350432"/>
                  <a:ext cx="1452036" cy="1452036"/>
                </a:xfrm>
                <a:prstGeom prst="ellipse">
                  <a:avLst/>
                </a:prstGeom>
                <a:noFill/>
                <a:ln w="38100">
                  <a:solidFill>
                    <a:schemeClr val="accent1">
                      <a:lumMod val="20000"/>
                      <a:lumOff val="8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DA7F0E-7933-4C2F-A526-630366CF8EC3}"/>
                  </a:ext>
                </a:extLst>
              </p:cNvPr>
              <p:cNvSpPr/>
              <p:nvPr/>
            </p:nvSpPr>
            <p:spPr>
              <a:xfrm>
                <a:off x="9304883" y="1347642"/>
                <a:ext cx="17028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00000"/>
                    </a:solidFill>
                    <a:effectLst/>
                    <a:latin typeface="Montserrat" panose="00000500000000000000" pitchFamily="2" charset="0"/>
                    <a:ea typeface="Cambria" panose="02040503050406030204" pitchFamily="18" charset="0"/>
                  </a:rPr>
                  <a:t>BRING PEOPLE 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Montserrat" panose="00000500000000000000" pitchFamily="2" charset="0"/>
                    <a:ea typeface="Cambria" panose="02040503050406030204" pitchFamily="18" charset="0"/>
                  </a:rPr>
                  <a:t>TOGETHER</a:t>
                </a:r>
                <a:endParaRPr lang="en-IN" sz="1200" dirty="0">
                  <a:latin typeface="Montserrat" panose="00000500000000000000" pitchFamily="2" charset="0"/>
                  <a:ea typeface="Cambria" panose="02040503050406030204" pitchFamily="18" charset="0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554E161-78C7-45D7-93EA-F7A44FF0DCA7}"/>
                  </a:ext>
                </a:extLst>
              </p:cNvPr>
              <p:cNvGrpSpPr/>
              <p:nvPr/>
            </p:nvGrpSpPr>
            <p:grpSpPr>
              <a:xfrm>
                <a:off x="8315904" y="1106776"/>
                <a:ext cx="1096913" cy="1096913"/>
                <a:chOff x="3192463" y="1350432"/>
                <a:chExt cx="1452036" cy="145203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D40BF44-FB81-4630-AFB4-4CDCE7086AFB}"/>
                    </a:ext>
                  </a:extLst>
                </p:cNvPr>
                <p:cNvSpPr/>
                <p:nvPr/>
              </p:nvSpPr>
              <p:spPr>
                <a:xfrm>
                  <a:off x="3335338" y="1493307"/>
                  <a:ext cx="1166286" cy="116628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7E1A886-659D-46E5-86C0-2BEEE9C2770B}"/>
                    </a:ext>
                  </a:extLst>
                </p:cNvPr>
                <p:cNvSpPr/>
                <p:nvPr/>
              </p:nvSpPr>
              <p:spPr>
                <a:xfrm>
                  <a:off x="3192463" y="1350432"/>
                  <a:ext cx="1452036" cy="1452036"/>
                </a:xfrm>
                <a:prstGeom prst="ellipse">
                  <a:avLst/>
                </a:prstGeom>
                <a:noFill/>
                <a:ln w="38100">
                  <a:solidFill>
                    <a:schemeClr val="tx2">
                      <a:lumMod val="50000"/>
                      <a:lumOff val="5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E25910E-100E-445C-8E2B-9EA0B552EAC6}"/>
              </a:ext>
            </a:extLst>
          </p:cNvPr>
          <p:cNvSpPr/>
          <p:nvPr/>
        </p:nvSpPr>
        <p:spPr>
          <a:xfrm>
            <a:off x="3925374" y="103357"/>
            <a:ext cx="43412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WHAT IS NAFDEEK</a:t>
            </a:r>
            <a:endParaRPr lang="en-AE" sz="3200" dirty="0">
              <a:effectLst>
                <a:outerShdw blurRad="139700" dir="2700000" sx="102000" sy="102000" algn="ctr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B4AD7FFF-1934-B2B5-9D10-797EF693B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3" y="1532789"/>
            <a:ext cx="3134995" cy="3134995"/>
          </a:xfrm>
          <a:prstGeom prst="rect">
            <a:avLst/>
          </a:prstGeom>
        </p:spPr>
      </p:pic>
      <p:pic>
        <p:nvPicPr>
          <p:cNvPr id="10" name="Picture 9" descr="A group of hands touching each other&#10;&#10;Description automatically generated">
            <a:extLst>
              <a:ext uri="{FF2B5EF4-FFF2-40B4-BE49-F238E27FC236}">
                <a16:creationId xmlns:a16="http://schemas.microsoft.com/office/drawing/2014/main" id="{6FE3DCDA-1B01-81AF-B697-D4DDEF4FF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00" y="1217135"/>
            <a:ext cx="816776" cy="816776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070B285-D77E-3C7E-7BFA-326A76557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25" y="3152161"/>
            <a:ext cx="1074086" cy="1074086"/>
          </a:xfrm>
          <a:prstGeom prst="rect">
            <a:avLst/>
          </a:prstGeom>
        </p:spPr>
      </p:pic>
      <p:pic>
        <p:nvPicPr>
          <p:cNvPr id="36" name="Picture 35" descr="A white symbol of a person in a wheelchair&#10;&#10;Description automatically generated">
            <a:extLst>
              <a:ext uri="{FF2B5EF4-FFF2-40B4-BE49-F238E27FC236}">
                <a16:creationId xmlns:a16="http://schemas.microsoft.com/office/drawing/2014/main" id="{53DBC406-6363-A9B2-01D2-ED7346975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00" y="5455805"/>
            <a:ext cx="601336" cy="601336"/>
          </a:xfrm>
          <a:prstGeom prst="rect">
            <a:avLst/>
          </a:prstGeom>
          <a:ln>
            <a:noFill/>
          </a:ln>
        </p:spPr>
      </p:pic>
      <p:pic>
        <p:nvPicPr>
          <p:cNvPr id="38" name="Graphic 37" descr="Connections with solid fill">
            <a:extLst>
              <a:ext uri="{FF2B5EF4-FFF2-40B4-BE49-F238E27FC236}">
                <a16:creationId xmlns:a16="http://schemas.microsoft.com/office/drawing/2014/main" id="{37EA67C4-9BFD-08CA-BCC4-6DB060408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4384" y="2377198"/>
            <a:ext cx="723089" cy="723089"/>
          </a:xfrm>
          <a:prstGeom prst="rect">
            <a:avLst/>
          </a:prstGeom>
        </p:spPr>
      </p:pic>
      <p:pic>
        <p:nvPicPr>
          <p:cNvPr id="44" name="Graphic 43" descr="Care with solid fill">
            <a:extLst>
              <a:ext uri="{FF2B5EF4-FFF2-40B4-BE49-F238E27FC236}">
                <a16:creationId xmlns:a16="http://schemas.microsoft.com/office/drawing/2014/main" id="{B11F52C7-FFFA-BDBF-12C3-E2B1127E2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57328" y="4514440"/>
            <a:ext cx="457200" cy="457200"/>
          </a:xfrm>
          <a:prstGeom prst="rect">
            <a:avLst/>
          </a:prstGeom>
        </p:spPr>
      </p:pic>
      <p:pic>
        <p:nvPicPr>
          <p:cNvPr id="63" name="Picture 62" descr="A black and white logo&#10;&#10;Description automatically generated">
            <a:extLst>
              <a:ext uri="{FF2B5EF4-FFF2-40B4-BE49-F238E27FC236}">
                <a16:creationId xmlns:a16="http://schemas.microsoft.com/office/drawing/2014/main" id="{39599758-436F-4FA1-27F5-1025302D7B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05" y="-141898"/>
            <a:ext cx="1227695" cy="12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1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r">
            <a:hlinkClick r:id="" action="ppaction://media"/>
            <a:extLst>
              <a:ext uri="{FF2B5EF4-FFF2-40B4-BE49-F238E27FC236}">
                <a16:creationId xmlns:a16="http://schemas.microsoft.com/office/drawing/2014/main" id="{7F718426-75ED-7D18-1EC5-CD1C6DB40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4659" y="468294"/>
            <a:ext cx="1979495" cy="42842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089B335-676C-4F34-BE48-91C415455281}"/>
              </a:ext>
            </a:extLst>
          </p:cNvPr>
          <p:cNvSpPr txBox="1"/>
          <p:nvPr/>
        </p:nvSpPr>
        <p:spPr>
          <a:xfrm>
            <a:off x="165101" y="299568"/>
            <a:ext cx="118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USER JOURNEY</a:t>
            </a:r>
            <a:endParaRPr lang="en-AE" sz="3600" dirty="0">
              <a:effectLst>
                <a:outerShdw blurRad="139700" dir="2700000" sx="102000" sy="102000" algn="ctr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sp>
        <p:nvSpPr>
          <p:cNvPr id="2" name="Google Shape;316;p19">
            <a:extLst>
              <a:ext uri="{FF2B5EF4-FFF2-40B4-BE49-F238E27FC236}">
                <a16:creationId xmlns:a16="http://schemas.microsoft.com/office/drawing/2014/main" id="{C837818C-8173-DD13-481B-B61B376CC953}"/>
              </a:ext>
            </a:extLst>
          </p:cNvPr>
          <p:cNvSpPr/>
          <p:nvPr/>
        </p:nvSpPr>
        <p:spPr>
          <a:xfrm>
            <a:off x="1293018" y="1971721"/>
            <a:ext cx="7422254" cy="4261730"/>
          </a:xfrm>
          <a:custGeom>
            <a:avLst/>
            <a:gdLst/>
            <a:ahLst/>
            <a:cxnLst/>
            <a:rect l="l" t="t" r="r" b="b"/>
            <a:pathLst>
              <a:path w="96519" h="52608" extrusionOk="0">
                <a:moveTo>
                  <a:pt x="63150" y="0"/>
                </a:moveTo>
                <a:lnTo>
                  <a:pt x="62607" y="55"/>
                </a:lnTo>
                <a:lnTo>
                  <a:pt x="62117" y="218"/>
                </a:lnTo>
                <a:lnTo>
                  <a:pt x="61628" y="381"/>
                </a:lnTo>
                <a:lnTo>
                  <a:pt x="61139" y="544"/>
                </a:lnTo>
                <a:lnTo>
                  <a:pt x="60704" y="816"/>
                </a:lnTo>
                <a:lnTo>
                  <a:pt x="60270" y="1087"/>
                </a:lnTo>
                <a:lnTo>
                  <a:pt x="59889" y="1413"/>
                </a:lnTo>
                <a:lnTo>
                  <a:pt x="59509" y="1739"/>
                </a:lnTo>
                <a:lnTo>
                  <a:pt x="59237" y="2120"/>
                </a:lnTo>
                <a:lnTo>
                  <a:pt x="58911" y="2500"/>
                </a:lnTo>
                <a:lnTo>
                  <a:pt x="58694" y="2935"/>
                </a:lnTo>
                <a:lnTo>
                  <a:pt x="58531" y="3370"/>
                </a:lnTo>
                <a:lnTo>
                  <a:pt x="58368" y="3859"/>
                </a:lnTo>
                <a:lnTo>
                  <a:pt x="58313" y="4294"/>
                </a:lnTo>
                <a:lnTo>
                  <a:pt x="58259" y="4783"/>
                </a:lnTo>
                <a:lnTo>
                  <a:pt x="58259" y="19619"/>
                </a:lnTo>
                <a:lnTo>
                  <a:pt x="58259" y="20000"/>
                </a:lnTo>
                <a:lnTo>
                  <a:pt x="58205" y="20326"/>
                </a:lnTo>
                <a:lnTo>
                  <a:pt x="58096" y="20652"/>
                </a:lnTo>
                <a:lnTo>
                  <a:pt x="57933" y="20978"/>
                </a:lnTo>
                <a:lnTo>
                  <a:pt x="57770" y="21304"/>
                </a:lnTo>
                <a:lnTo>
                  <a:pt x="57552" y="21576"/>
                </a:lnTo>
                <a:lnTo>
                  <a:pt x="57335" y="21847"/>
                </a:lnTo>
                <a:lnTo>
                  <a:pt x="57063" y="22119"/>
                </a:lnTo>
                <a:lnTo>
                  <a:pt x="56792" y="22336"/>
                </a:lnTo>
                <a:lnTo>
                  <a:pt x="56465" y="22554"/>
                </a:lnTo>
                <a:lnTo>
                  <a:pt x="56139" y="22717"/>
                </a:lnTo>
                <a:lnTo>
                  <a:pt x="55759" y="22880"/>
                </a:lnTo>
                <a:lnTo>
                  <a:pt x="55379" y="22989"/>
                </a:lnTo>
                <a:lnTo>
                  <a:pt x="54998" y="23097"/>
                </a:lnTo>
                <a:lnTo>
                  <a:pt x="54563" y="23152"/>
                </a:lnTo>
                <a:lnTo>
                  <a:pt x="48531" y="23152"/>
                </a:lnTo>
                <a:lnTo>
                  <a:pt x="48096" y="23097"/>
                </a:lnTo>
                <a:lnTo>
                  <a:pt x="47716" y="22989"/>
                </a:lnTo>
                <a:lnTo>
                  <a:pt x="47335" y="22880"/>
                </a:lnTo>
                <a:lnTo>
                  <a:pt x="46955" y="22717"/>
                </a:lnTo>
                <a:lnTo>
                  <a:pt x="46629" y="22554"/>
                </a:lnTo>
                <a:lnTo>
                  <a:pt x="46303" y="22336"/>
                </a:lnTo>
                <a:lnTo>
                  <a:pt x="46031" y="22119"/>
                </a:lnTo>
                <a:lnTo>
                  <a:pt x="45759" y="21847"/>
                </a:lnTo>
                <a:lnTo>
                  <a:pt x="45488" y="21576"/>
                </a:lnTo>
                <a:lnTo>
                  <a:pt x="45325" y="21304"/>
                </a:lnTo>
                <a:lnTo>
                  <a:pt x="45107" y="20978"/>
                </a:lnTo>
                <a:lnTo>
                  <a:pt x="44998" y="20652"/>
                </a:lnTo>
                <a:lnTo>
                  <a:pt x="44890" y="20326"/>
                </a:lnTo>
                <a:lnTo>
                  <a:pt x="44835" y="20000"/>
                </a:lnTo>
                <a:lnTo>
                  <a:pt x="44781" y="19619"/>
                </a:lnTo>
                <a:lnTo>
                  <a:pt x="44781" y="16576"/>
                </a:lnTo>
                <a:lnTo>
                  <a:pt x="44781" y="16087"/>
                </a:lnTo>
                <a:lnTo>
                  <a:pt x="44672" y="15598"/>
                </a:lnTo>
                <a:lnTo>
                  <a:pt x="44564" y="15163"/>
                </a:lnTo>
                <a:lnTo>
                  <a:pt x="44401" y="14728"/>
                </a:lnTo>
                <a:lnTo>
                  <a:pt x="44129" y="14293"/>
                </a:lnTo>
                <a:lnTo>
                  <a:pt x="43857" y="13913"/>
                </a:lnTo>
                <a:lnTo>
                  <a:pt x="43585" y="13532"/>
                </a:lnTo>
                <a:lnTo>
                  <a:pt x="43205" y="13152"/>
                </a:lnTo>
                <a:lnTo>
                  <a:pt x="42825" y="12880"/>
                </a:lnTo>
                <a:lnTo>
                  <a:pt x="42390" y="12609"/>
                </a:lnTo>
                <a:lnTo>
                  <a:pt x="41955" y="12337"/>
                </a:lnTo>
                <a:lnTo>
                  <a:pt x="41466" y="12119"/>
                </a:lnTo>
                <a:lnTo>
                  <a:pt x="40977" y="11956"/>
                </a:lnTo>
                <a:lnTo>
                  <a:pt x="40488" y="11848"/>
                </a:lnTo>
                <a:lnTo>
                  <a:pt x="39944" y="11793"/>
                </a:lnTo>
                <a:lnTo>
                  <a:pt x="39347" y="11739"/>
                </a:lnTo>
                <a:lnTo>
                  <a:pt x="34564" y="11739"/>
                </a:lnTo>
                <a:lnTo>
                  <a:pt x="34021" y="11793"/>
                </a:lnTo>
                <a:lnTo>
                  <a:pt x="33477" y="11848"/>
                </a:lnTo>
                <a:lnTo>
                  <a:pt x="32988" y="11956"/>
                </a:lnTo>
                <a:lnTo>
                  <a:pt x="32499" y="12119"/>
                </a:lnTo>
                <a:lnTo>
                  <a:pt x="32010" y="12337"/>
                </a:lnTo>
                <a:lnTo>
                  <a:pt x="31575" y="12609"/>
                </a:lnTo>
                <a:lnTo>
                  <a:pt x="31140" y="12880"/>
                </a:lnTo>
                <a:lnTo>
                  <a:pt x="30760" y="13152"/>
                </a:lnTo>
                <a:lnTo>
                  <a:pt x="30379" y="13532"/>
                </a:lnTo>
                <a:lnTo>
                  <a:pt x="30108" y="13913"/>
                </a:lnTo>
                <a:lnTo>
                  <a:pt x="29782" y="14293"/>
                </a:lnTo>
                <a:lnTo>
                  <a:pt x="29564" y="14728"/>
                </a:lnTo>
                <a:lnTo>
                  <a:pt x="29401" y="15163"/>
                </a:lnTo>
                <a:lnTo>
                  <a:pt x="29238" y="15598"/>
                </a:lnTo>
                <a:lnTo>
                  <a:pt x="29184" y="16087"/>
                </a:lnTo>
                <a:lnTo>
                  <a:pt x="29130" y="16576"/>
                </a:lnTo>
                <a:lnTo>
                  <a:pt x="29130" y="47770"/>
                </a:lnTo>
                <a:lnTo>
                  <a:pt x="29130" y="48096"/>
                </a:lnTo>
                <a:lnTo>
                  <a:pt x="29075" y="48477"/>
                </a:lnTo>
                <a:lnTo>
                  <a:pt x="28966" y="48803"/>
                </a:lnTo>
                <a:lnTo>
                  <a:pt x="28803" y="49129"/>
                </a:lnTo>
                <a:lnTo>
                  <a:pt x="28640" y="49455"/>
                </a:lnTo>
                <a:lnTo>
                  <a:pt x="28423" y="49727"/>
                </a:lnTo>
                <a:lnTo>
                  <a:pt x="28206" y="49998"/>
                </a:lnTo>
                <a:lnTo>
                  <a:pt x="27934" y="50270"/>
                </a:lnTo>
                <a:lnTo>
                  <a:pt x="27662" y="50488"/>
                </a:lnTo>
                <a:lnTo>
                  <a:pt x="27336" y="50651"/>
                </a:lnTo>
                <a:lnTo>
                  <a:pt x="27010" y="50868"/>
                </a:lnTo>
                <a:lnTo>
                  <a:pt x="26630" y="50977"/>
                </a:lnTo>
                <a:lnTo>
                  <a:pt x="26249" y="51140"/>
                </a:lnTo>
                <a:lnTo>
                  <a:pt x="25869" y="51194"/>
                </a:lnTo>
                <a:lnTo>
                  <a:pt x="25434" y="51248"/>
                </a:lnTo>
                <a:lnTo>
                  <a:pt x="24999" y="51303"/>
                </a:lnTo>
                <a:lnTo>
                  <a:pt x="22825" y="51303"/>
                </a:lnTo>
                <a:lnTo>
                  <a:pt x="22445" y="51248"/>
                </a:lnTo>
                <a:lnTo>
                  <a:pt x="22010" y="51194"/>
                </a:lnTo>
                <a:lnTo>
                  <a:pt x="21630" y="51140"/>
                </a:lnTo>
                <a:lnTo>
                  <a:pt x="21249" y="50977"/>
                </a:lnTo>
                <a:lnTo>
                  <a:pt x="20869" y="50868"/>
                </a:lnTo>
                <a:lnTo>
                  <a:pt x="20543" y="50651"/>
                </a:lnTo>
                <a:lnTo>
                  <a:pt x="20217" y="50488"/>
                </a:lnTo>
                <a:lnTo>
                  <a:pt x="19945" y="50270"/>
                </a:lnTo>
                <a:lnTo>
                  <a:pt x="19673" y="49998"/>
                </a:lnTo>
                <a:lnTo>
                  <a:pt x="19402" y="49727"/>
                </a:lnTo>
                <a:lnTo>
                  <a:pt x="19239" y="49455"/>
                </a:lnTo>
                <a:lnTo>
                  <a:pt x="19021" y="49129"/>
                </a:lnTo>
                <a:lnTo>
                  <a:pt x="18913" y="48803"/>
                </a:lnTo>
                <a:lnTo>
                  <a:pt x="18804" y="48477"/>
                </a:lnTo>
                <a:lnTo>
                  <a:pt x="18749" y="48096"/>
                </a:lnTo>
                <a:lnTo>
                  <a:pt x="18695" y="47770"/>
                </a:lnTo>
                <a:lnTo>
                  <a:pt x="18695" y="33858"/>
                </a:lnTo>
                <a:lnTo>
                  <a:pt x="18695" y="33369"/>
                </a:lnTo>
                <a:lnTo>
                  <a:pt x="18586" y="32934"/>
                </a:lnTo>
                <a:lnTo>
                  <a:pt x="18478" y="32445"/>
                </a:lnTo>
                <a:lnTo>
                  <a:pt x="18315" y="32010"/>
                </a:lnTo>
                <a:lnTo>
                  <a:pt x="18043" y="31575"/>
                </a:lnTo>
                <a:lnTo>
                  <a:pt x="17771" y="31195"/>
                </a:lnTo>
                <a:lnTo>
                  <a:pt x="17500" y="30814"/>
                </a:lnTo>
                <a:lnTo>
                  <a:pt x="17119" y="30488"/>
                </a:lnTo>
                <a:lnTo>
                  <a:pt x="16739" y="30162"/>
                </a:lnTo>
                <a:lnTo>
                  <a:pt x="16304" y="29891"/>
                </a:lnTo>
                <a:lnTo>
                  <a:pt x="15869" y="29619"/>
                </a:lnTo>
                <a:lnTo>
                  <a:pt x="15380" y="29456"/>
                </a:lnTo>
                <a:lnTo>
                  <a:pt x="14891" y="29293"/>
                </a:lnTo>
                <a:lnTo>
                  <a:pt x="14402" y="29130"/>
                </a:lnTo>
                <a:lnTo>
                  <a:pt x="13858" y="29075"/>
                </a:lnTo>
                <a:lnTo>
                  <a:pt x="0" y="29075"/>
                </a:lnTo>
                <a:lnTo>
                  <a:pt x="0" y="30380"/>
                </a:lnTo>
                <a:lnTo>
                  <a:pt x="13695" y="30380"/>
                </a:lnTo>
                <a:lnTo>
                  <a:pt x="14130" y="30434"/>
                </a:lnTo>
                <a:lnTo>
                  <a:pt x="14511" y="30488"/>
                </a:lnTo>
                <a:lnTo>
                  <a:pt x="14891" y="30651"/>
                </a:lnTo>
                <a:lnTo>
                  <a:pt x="15271" y="30760"/>
                </a:lnTo>
                <a:lnTo>
                  <a:pt x="15597" y="30977"/>
                </a:lnTo>
                <a:lnTo>
                  <a:pt x="15923" y="31140"/>
                </a:lnTo>
                <a:lnTo>
                  <a:pt x="16195" y="31412"/>
                </a:lnTo>
                <a:lnTo>
                  <a:pt x="16467" y="31630"/>
                </a:lnTo>
                <a:lnTo>
                  <a:pt x="16684" y="31901"/>
                </a:lnTo>
                <a:lnTo>
                  <a:pt x="16902" y="32227"/>
                </a:lnTo>
                <a:lnTo>
                  <a:pt x="17065" y="32499"/>
                </a:lnTo>
                <a:lnTo>
                  <a:pt x="17228" y="32825"/>
                </a:lnTo>
                <a:lnTo>
                  <a:pt x="17336" y="33151"/>
                </a:lnTo>
                <a:lnTo>
                  <a:pt x="17391" y="33532"/>
                </a:lnTo>
                <a:lnTo>
                  <a:pt x="17391" y="33858"/>
                </a:lnTo>
                <a:lnTo>
                  <a:pt x="17391" y="47770"/>
                </a:lnTo>
                <a:lnTo>
                  <a:pt x="17445" y="48259"/>
                </a:lnTo>
                <a:lnTo>
                  <a:pt x="17500" y="48748"/>
                </a:lnTo>
                <a:lnTo>
                  <a:pt x="17663" y="49183"/>
                </a:lnTo>
                <a:lnTo>
                  <a:pt x="17826" y="49618"/>
                </a:lnTo>
                <a:lnTo>
                  <a:pt x="18043" y="50053"/>
                </a:lnTo>
                <a:lnTo>
                  <a:pt x="18369" y="50433"/>
                </a:lnTo>
                <a:lnTo>
                  <a:pt x="18641" y="50814"/>
                </a:lnTo>
                <a:lnTo>
                  <a:pt x="19021" y="51194"/>
                </a:lnTo>
                <a:lnTo>
                  <a:pt x="19402" y="51466"/>
                </a:lnTo>
                <a:lnTo>
                  <a:pt x="19836" y="51738"/>
                </a:lnTo>
                <a:lnTo>
                  <a:pt x="20271" y="52009"/>
                </a:lnTo>
                <a:lnTo>
                  <a:pt x="20760" y="52227"/>
                </a:lnTo>
                <a:lnTo>
                  <a:pt x="21249" y="52390"/>
                </a:lnTo>
                <a:lnTo>
                  <a:pt x="21738" y="52498"/>
                </a:lnTo>
                <a:lnTo>
                  <a:pt x="22282" y="52553"/>
                </a:lnTo>
                <a:lnTo>
                  <a:pt x="22825" y="52607"/>
                </a:lnTo>
                <a:lnTo>
                  <a:pt x="24999" y="52607"/>
                </a:lnTo>
                <a:lnTo>
                  <a:pt x="25597" y="52553"/>
                </a:lnTo>
                <a:lnTo>
                  <a:pt x="26141" y="52498"/>
                </a:lnTo>
                <a:lnTo>
                  <a:pt x="26630" y="52390"/>
                </a:lnTo>
                <a:lnTo>
                  <a:pt x="27119" y="52227"/>
                </a:lnTo>
                <a:lnTo>
                  <a:pt x="27608" y="52009"/>
                </a:lnTo>
                <a:lnTo>
                  <a:pt x="28043" y="51738"/>
                </a:lnTo>
                <a:lnTo>
                  <a:pt x="28477" y="51466"/>
                </a:lnTo>
                <a:lnTo>
                  <a:pt x="28858" y="51194"/>
                </a:lnTo>
                <a:lnTo>
                  <a:pt x="29238" y="50814"/>
                </a:lnTo>
                <a:lnTo>
                  <a:pt x="29510" y="50433"/>
                </a:lnTo>
                <a:lnTo>
                  <a:pt x="29782" y="50053"/>
                </a:lnTo>
                <a:lnTo>
                  <a:pt x="30053" y="49618"/>
                </a:lnTo>
                <a:lnTo>
                  <a:pt x="30216" y="49183"/>
                </a:lnTo>
                <a:lnTo>
                  <a:pt x="30325" y="48748"/>
                </a:lnTo>
                <a:lnTo>
                  <a:pt x="30434" y="48259"/>
                </a:lnTo>
                <a:lnTo>
                  <a:pt x="30434" y="47770"/>
                </a:lnTo>
                <a:lnTo>
                  <a:pt x="30434" y="16576"/>
                </a:lnTo>
                <a:lnTo>
                  <a:pt x="30488" y="16250"/>
                </a:lnTo>
                <a:lnTo>
                  <a:pt x="30543" y="15869"/>
                </a:lnTo>
                <a:lnTo>
                  <a:pt x="30651" y="15543"/>
                </a:lnTo>
                <a:lnTo>
                  <a:pt x="30760" y="15217"/>
                </a:lnTo>
                <a:lnTo>
                  <a:pt x="30977" y="14891"/>
                </a:lnTo>
                <a:lnTo>
                  <a:pt x="31140" y="14619"/>
                </a:lnTo>
                <a:lnTo>
                  <a:pt x="31412" y="14348"/>
                </a:lnTo>
                <a:lnTo>
                  <a:pt x="31684" y="14076"/>
                </a:lnTo>
                <a:lnTo>
                  <a:pt x="31955" y="13859"/>
                </a:lnTo>
                <a:lnTo>
                  <a:pt x="32282" y="13641"/>
                </a:lnTo>
                <a:lnTo>
                  <a:pt x="32608" y="13478"/>
                </a:lnTo>
                <a:lnTo>
                  <a:pt x="32988" y="13315"/>
                </a:lnTo>
                <a:lnTo>
                  <a:pt x="33368" y="13206"/>
                </a:lnTo>
                <a:lnTo>
                  <a:pt x="33749" y="13152"/>
                </a:lnTo>
                <a:lnTo>
                  <a:pt x="34184" y="13098"/>
                </a:lnTo>
                <a:lnTo>
                  <a:pt x="34564" y="13043"/>
                </a:lnTo>
                <a:lnTo>
                  <a:pt x="39347" y="13043"/>
                </a:lnTo>
                <a:lnTo>
                  <a:pt x="39781" y="13098"/>
                </a:lnTo>
                <a:lnTo>
                  <a:pt x="40216" y="13152"/>
                </a:lnTo>
                <a:lnTo>
                  <a:pt x="40596" y="13206"/>
                </a:lnTo>
                <a:lnTo>
                  <a:pt x="40977" y="13315"/>
                </a:lnTo>
                <a:lnTo>
                  <a:pt x="41357" y="13478"/>
                </a:lnTo>
                <a:lnTo>
                  <a:pt x="41683" y="13641"/>
                </a:lnTo>
                <a:lnTo>
                  <a:pt x="42009" y="13859"/>
                </a:lnTo>
                <a:lnTo>
                  <a:pt x="42281" y="14076"/>
                </a:lnTo>
                <a:lnTo>
                  <a:pt x="42553" y="14348"/>
                </a:lnTo>
                <a:lnTo>
                  <a:pt x="42770" y="14619"/>
                </a:lnTo>
                <a:lnTo>
                  <a:pt x="42988" y="14891"/>
                </a:lnTo>
                <a:lnTo>
                  <a:pt x="43151" y="15217"/>
                </a:lnTo>
                <a:lnTo>
                  <a:pt x="43314" y="15543"/>
                </a:lnTo>
                <a:lnTo>
                  <a:pt x="43422" y="15869"/>
                </a:lnTo>
                <a:lnTo>
                  <a:pt x="43477" y="16250"/>
                </a:lnTo>
                <a:lnTo>
                  <a:pt x="43477" y="16576"/>
                </a:lnTo>
                <a:lnTo>
                  <a:pt x="43477" y="19619"/>
                </a:lnTo>
                <a:lnTo>
                  <a:pt x="43531" y="20108"/>
                </a:lnTo>
                <a:lnTo>
                  <a:pt x="43585" y="20597"/>
                </a:lnTo>
                <a:lnTo>
                  <a:pt x="43749" y="21087"/>
                </a:lnTo>
                <a:lnTo>
                  <a:pt x="43912" y="21521"/>
                </a:lnTo>
                <a:lnTo>
                  <a:pt x="44129" y="21956"/>
                </a:lnTo>
                <a:lnTo>
                  <a:pt x="44455" y="22336"/>
                </a:lnTo>
                <a:lnTo>
                  <a:pt x="44727" y="22717"/>
                </a:lnTo>
                <a:lnTo>
                  <a:pt x="45107" y="23043"/>
                </a:lnTo>
                <a:lnTo>
                  <a:pt x="45488" y="23369"/>
                </a:lnTo>
                <a:lnTo>
                  <a:pt x="45922" y="23641"/>
                </a:lnTo>
                <a:lnTo>
                  <a:pt x="46357" y="23858"/>
                </a:lnTo>
                <a:lnTo>
                  <a:pt x="46846" y="24076"/>
                </a:lnTo>
                <a:lnTo>
                  <a:pt x="47335" y="24239"/>
                </a:lnTo>
                <a:lnTo>
                  <a:pt x="47824" y="24347"/>
                </a:lnTo>
                <a:lnTo>
                  <a:pt x="48368" y="24456"/>
                </a:lnTo>
                <a:lnTo>
                  <a:pt x="54726" y="24456"/>
                </a:lnTo>
                <a:lnTo>
                  <a:pt x="55270" y="24347"/>
                </a:lnTo>
                <a:lnTo>
                  <a:pt x="55759" y="24239"/>
                </a:lnTo>
                <a:lnTo>
                  <a:pt x="56248" y="24076"/>
                </a:lnTo>
                <a:lnTo>
                  <a:pt x="56737" y="23858"/>
                </a:lnTo>
                <a:lnTo>
                  <a:pt x="57172" y="23641"/>
                </a:lnTo>
                <a:lnTo>
                  <a:pt x="57607" y="23369"/>
                </a:lnTo>
                <a:lnTo>
                  <a:pt x="57987" y="23043"/>
                </a:lnTo>
                <a:lnTo>
                  <a:pt x="58368" y="22717"/>
                </a:lnTo>
                <a:lnTo>
                  <a:pt x="58639" y="22336"/>
                </a:lnTo>
                <a:lnTo>
                  <a:pt x="58911" y="21956"/>
                </a:lnTo>
                <a:lnTo>
                  <a:pt x="59183" y="21521"/>
                </a:lnTo>
                <a:lnTo>
                  <a:pt x="59346" y="21087"/>
                </a:lnTo>
                <a:lnTo>
                  <a:pt x="59454" y="20597"/>
                </a:lnTo>
                <a:lnTo>
                  <a:pt x="59563" y="20108"/>
                </a:lnTo>
                <a:lnTo>
                  <a:pt x="59563" y="19619"/>
                </a:lnTo>
                <a:lnTo>
                  <a:pt x="59563" y="4783"/>
                </a:lnTo>
                <a:lnTo>
                  <a:pt x="59617" y="4457"/>
                </a:lnTo>
                <a:lnTo>
                  <a:pt x="59672" y="4076"/>
                </a:lnTo>
                <a:lnTo>
                  <a:pt x="59781" y="3750"/>
                </a:lnTo>
                <a:lnTo>
                  <a:pt x="59889" y="3424"/>
                </a:lnTo>
                <a:lnTo>
                  <a:pt x="60107" y="3152"/>
                </a:lnTo>
                <a:lnTo>
                  <a:pt x="60270" y="2826"/>
                </a:lnTo>
                <a:lnTo>
                  <a:pt x="60541" y="2555"/>
                </a:lnTo>
                <a:lnTo>
                  <a:pt x="60813" y="2337"/>
                </a:lnTo>
                <a:lnTo>
                  <a:pt x="61085" y="2066"/>
                </a:lnTo>
                <a:lnTo>
                  <a:pt x="61411" y="1902"/>
                </a:lnTo>
                <a:lnTo>
                  <a:pt x="61737" y="1685"/>
                </a:lnTo>
                <a:lnTo>
                  <a:pt x="62117" y="1576"/>
                </a:lnTo>
                <a:lnTo>
                  <a:pt x="62498" y="1413"/>
                </a:lnTo>
                <a:lnTo>
                  <a:pt x="62878" y="1359"/>
                </a:lnTo>
                <a:lnTo>
                  <a:pt x="63313" y="1305"/>
                </a:lnTo>
                <a:lnTo>
                  <a:pt x="65432" y="1305"/>
                </a:lnTo>
                <a:lnTo>
                  <a:pt x="65867" y="1359"/>
                </a:lnTo>
                <a:lnTo>
                  <a:pt x="66248" y="1413"/>
                </a:lnTo>
                <a:lnTo>
                  <a:pt x="66628" y="1576"/>
                </a:lnTo>
                <a:lnTo>
                  <a:pt x="67009" y="1685"/>
                </a:lnTo>
                <a:lnTo>
                  <a:pt x="67335" y="1902"/>
                </a:lnTo>
                <a:lnTo>
                  <a:pt x="67661" y="2066"/>
                </a:lnTo>
                <a:lnTo>
                  <a:pt x="67932" y="2337"/>
                </a:lnTo>
                <a:lnTo>
                  <a:pt x="68204" y="2555"/>
                </a:lnTo>
                <a:lnTo>
                  <a:pt x="68422" y="2826"/>
                </a:lnTo>
                <a:lnTo>
                  <a:pt x="68639" y="3152"/>
                </a:lnTo>
                <a:lnTo>
                  <a:pt x="68802" y="3424"/>
                </a:lnTo>
                <a:lnTo>
                  <a:pt x="68965" y="3750"/>
                </a:lnTo>
                <a:lnTo>
                  <a:pt x="69074" y="4076"/>
                </a:lnTo>
                <a:lnTo>
                  <a:pt x="69128" y="4457"/>
                </a:lnTo>
                <a:lnTo>
                  <a:pt x="69128" y="4783"/>
                </a:lnTo>
                <a:lnTo>
                  <a:pt x="69128" y="41684"/>
                </a:lnTo>
                <a:lnTo>
                  <a:pt x="69182" y="42173"/>
                </a:lnTo>
                <a:lnTo>
                  <a:pt x="69237" y="42662"/>
                </a:lnTo>
                <a:lnTo>
                  <a:pt x="69400" y="43097"/>
                </a:lnTo>
                <a:lnTo>
                  <a:pt x="69563" y="43531"/>
                </a:lnTo>
                <a:lnTo>
                  <a:pt x="69780" y="43966"/>
                </a:lnTo>
                <a:lnTo>
                  <a:pt x="70106" y="44346"/>
                </a:lnTo>
                <a:lnTo>
                  <a:pt x="70378" y="44727"/>
                </a:lnTo>
                <a:lnTo>
                  <a:pt x="70758" y="45107"/>
                </a:lnTo>
                <a:lnTo>
                  <a:pt x="71139" y="45379"/>
                </a:lnTo>
                <a:lnTo>
                  <a:pt x="71574" y="45651"/>
                </a:lnTo>
                <a:lnTo>
                  <a:pt x="72008" y="45923"/>
                </a:lnTo>
                <a:lnTo>
                  <a:pt x="72497" y="46140"/>
                </a:lnTo>
                <a:lnTo>
                  <a:pt x="72987" y="46303"/>
                </a:lnTo>
                <a:lnTo>
                  <a:pt x="73476" y="46412"/>
                </a:lnTo>
                <a:lnTo>
                  <a:pt x="74019" y="46466"/>
                </a:lnTo>
                <a:lnTo>
                  <a:pt x="74563" y="46520"/>
                </a:lnTo>
                <a:lnTo>
                  <a:pt x="75160" y="46466"/>
                </a:lnTo>
                <a:lnTo>
                  <a:pt x="75704" y="46412"/>
                </a:lnTo>
                <a:lnTo>
                  <a:pt x="76193" y="46303"/>
                </a:lnTo>
                <a:lnTo>
                  <a:pt x="76682" y="46140"/>
                </a:lnTo>
                <a:lnTo>
                  <a:pt x="77171" y="45923"/>
                </a:lnTo>
                <a:lnTo>
                  <a:pt x="77606" y="45651"/>
                </a:lnTo>
                <a:lnTo>
                  <a:pt x="78041" y="45379"/>
                </a:lnTo>
                <a:lnTo>
                  <a:pt x="78421" y="45107"/>
                </a:lnTo>
                <a:lnTo>
                  <a:pt x="78802" y="44727"/>
                </a:lnTo>
                <a:lnTo>
                  <a:pt x="79073" y="44346"/>
                </a:lnTo>
                <a:lnTo>
                  <a:pt x="79345" y="43966"/>
                </a:lnTo>
                <a:lnTo>
                  <a:pt x="79617" y="43531"/>
                </a:lnTo>
                <a:lnTo>
                  <a:pt x="79780" y="43097"/>
                </a:lnTo>
                <a:lnTo>
                  <a:pt x="79888" y="42662"/>
                </a:lnTo>
                <a:lnTo>
                  <a:pt x="79997" y="42173"/>
                </a:lnTo>
                <a:lnTo>
                  <a:pt x="79997" y="41684"/>
                </a:lnTo>
                <a:lnTo>
                  <a:pt x="79997" y="29510"/>
                </a:lnTo>
                <a:lnTo>
                  <a:pt x="80051" y="29130"/>
                </a:lnTo>
                <a:lnTo>
                  <a:pt x="80106" y="28804"/>
                </a:lnTo>
                <a:lnTo>
                  <a:pt x="80215" y="28478"/>
                </a:lnTo>
                <a:lnTo>
                  <a:pt x="80323" y="28151"/>
                </a:lnTo>
                <a:lnTo>
                  <a:pt x="80541" y="27825"/>
                </a:lnTo>
                <a:lnTo>
                  <a:pt x="80704" y="27554"/>
                </a:lnTo>
                <a:lnTo>
                  <a:pt x="80975" y="27282"/>
                </a:lnTo>
                <a:lnTo>
                  <a:pt x="81247" y="27010"/>
                </a:lnTo>
                <a:lnTo>
                  <a:pt x="81519" y="26793"/>
                </a:lnTo>
                <a:lnTo>
                  <a:pt x="81845" y="26575"/>
                </a:lnTo>
                <a:lnTo>
                  <a:pt x="82171" y="26412"/>
                </a:lnTo>
                <a:lnTo>
                  <a:pt x="82551" y="26249"/>
                </a:lnTo>
                <a:lnTo>
                  <a:pt x="82932" y="26141"/>
                </a:lnTo>
                <a:lnTo>
                  <a:pt x="83312" y="26032"/>
                </a:lnTo>
                <a:lnTo>
                  <a:pt x="83747" y="25978"/>
                </a:lnTo>
                <a:lnTo>
                  <a:pt x="91681" y="25978"/>
                </a:lnTo>
                <a:lnTo>
                  <a:pt x="92225" y="25869"/>
                </a:lnTo>
                <a:lnTo>
                  <a:pt x="92714" y="25760"/>
                </a:lnTo>
                <a:lnTo>
                  <a:pt x="93203" y="25597"/>
                </a:lnTo>
                <a:lnTo>
                  <a:pt x="93692" y="25380"/>
                </a:lnTo>
                <a:lnTo>
                  <a:pt x="94127" y="25162"/>
                </a:lnTo>
                <a:lnTo>
                  <a:pt x="94562" y="24891"/>
                </a:lnTo>
                <a:lnTo>
                  <a:pt x="94942" y="24565"/>
                </a:lnTo>
                <a:lnTo>
                  <a:pt x="95323" y="24239"/>
                </a:lnTo>
                <a:lnTo>
                  <a:pt x="95594" y="23858"/>
                </a:lnTo>
                <a:lnTo>
                  <a:pt x="95866" y="23478"/>
                </a:lnTo>
                <a:lnTo>
                  <a:pt x="96138" y="23043"/>
                </a:lnTo>
                <a:lnTo>
                  <a:pt x="96301" y="22608"/>
                </a:lnTo>
                <a:lnTo>
                  <a:pt x="96410" y="22119"/>
                </a:lnTo>
                <a:lnTo>
                  <a:pt x="96518" y="21630"/>
                </a:lnTo>
                <a:lnTo>
                  <a:pt x="96518" y="21141"/>
                </a:lnTo>
                <a:lnTo>
                  <a:pt x="96518" y="16956"/>
                </a:lnTo>
                <a:lnTo>
                  <a:pt x="95214" y="16956"/>
                </a:lnTo>
                <a:lnTo>
                  <a:pt x="95214" y="21141"/>
                </a:lnTo>
                <a:lnTo>
                  <a:pt x="95214" y="21521"/>
                </a:lnTo>
                <a:lnTo>
                  <a:pt x="95160" y="21847"/>
                </a:lnTo>
                <a:lnTo>
                  <a:pt x="95051" y="22173"/>
                </a:lnTo>
                <a:lnTo>
                  <a:pt x="94888" y="22500"/>
                </a:lnTo>
                <a:lnTo>
                  <a:pt x="94725" y="22826"/>
                </a:lnTo>
                <a:lnTo>
                  <a:pt x="94507" y="23097"/>
                </a:lnTo>
                <a:lnTo>
                  <a:pt x="94290" y="23369"/>
                </a:lnTo>
                <a:lnTo>
                  <a:pt x="94018" y="23641"/>
                </a:lnTo>
                <a:lnTo>
                  <a:pt x="93747" y="23858"/>
                </a:lnTo>
                <a:lnTo>
                  <a:pt x="93421" y="24076"/>
                </a:lnTo>
                <a:lnTo>
                  <a:pt x="93094" y="24239"/>
                </a:lnTo>
                <a:lnTo>
                  <a:pt x="92714" y="24402"/>
                </a:lnTo>
                <a:lnTo>
                  <a:pt x="92334" y="24510"/>
                </a:lnTo>
                <a:lnTo>
                  <a:pt x="91953" y="24619"/>
                </a:lnTo>
                <a:lnTo>
                  <a:pt x="91518" y="24673"/>
                </a:lnTo>
                <a:lnTo>
                  <a:pt x="84127" y="24673"/>
                </a:lnTo>
                <a:lnTo>
                  <a:pt x="83584" y="24728"/>
                </a:lnTo>
                <a:lnTo>
                  <a:pt x="83041" y="24782"/>
                </a:lnTo>
                <a:lnTo>
                  <a:pt x="82551" y="24891"/>
                </a:lnTo>
                <a:lnTo>
                  <a:pt x="82062" y="25054"/>
                </a:lnTo>
                <a:lnTo>
                  <a:pt x="81573" y="25271"/>
                </a:lnTo>
                <a:lnTo>
                  <a:pt x="81138" y="25489"/>
                </a:lnTo>
                <a:lnTo>
                  <a:pt x="80704" y="25760"/>
                </a:lnTo>
                <a:lnTo>
                  <a:pt x="80323" y="26086"/>
                </a:lnTo>
                <a:lnTo>
                  <a:pt x="79943" y="26412"/>
                </a:lnTo>
                <a:lnTo>
                  <a:pt x="79671" y="26793"/>
                </a:lnTo>
                <a:lnTo>
                  <a:pt x="79345" y="27228"/>
                </a:lnTo>
                <a:lnTo>
                  <a:pt x="79128" y="27608"/>
                </a:lnTo>
                <a:lnTo>
                  <a:pt x="78965" y="28097"/>
                </a:lnTo>
                <a:lnTo>
                  <a:pt x="78802" y="28532"/>
                </a:lnTo>
                <a:lnTo>
                  <a:pt x="78747" y="29021"/>
                </a:lnTo>
                <a:lnTo>
                  <a:pt x="78693" y="29510"/>
                </a:lnTo>
                <a:lnTo>
                  <a:pt x="78693" y="41684"/>
                </a:lnTo>
                <a:lnTo>
                  <a:pt x="78693" y="42010"/>
                </a:lnTo>
                <a:lnTo>
                  <a:pt x="78639" y="42390"/>
                </a:lnTo>
                <a:lnTo>
                  <a:pt x="78530" y="42716"/>
                </a:lnTo>
                <a:lnTo>
                  <a:pt x="78367" y="43042"/>
                </a:lnTo>
                <a:lnTo>
                  <a:pt x="78204" y="43368"/>
                </a:lnTo>
                <a:lnTo>
                  <a:pt x="77986" y="43640"/>
                </a:lnTo>
                <a:lnTo>
                  <a:pt x="77769" y="43912"/>
                </a:lnTo>
                <a:lnTo>
                  <a:pt x="77497" y="44183"/>
                </a:lnTo>
                <a:lnTo>
                  <a:pt x="77226" y="44401"/>
                </a:lnTo>
                <a:lnTo>
                  <a:pt x="76899" y="44618"/>
                </a:lnTo>
                <a:lnTo>
                  <a:pt x="76573" y="44781"/>
                </a:lnTo>
                <a:lnTo>
                  <a:pt x="76193" y="44944"/>
                </a:lnTo>
                <a:lnTo>
                  <a:pt x="75813" y="45053"/>
                </a:lnTo>
                <a:lnTo>
                  <a:pt x="75432" y="45107"/>
                </a:lnTo>
                <a:lnTo>
                  <a:pt x="74997" y="45162"/>
                </a:lnTo>
                <a:lnTo>
                  <a:pt x="74563" y="45216"/>
                </a:lnTo>
                <a:lnTo>
                  <a:pt x="74182" y="45162"/>
                </a:lnTo>
                <a:lnTo>
                  <a:pt x="73747" y="45107"/>
                </a:lnTo>
                <a:lnTo>
                  <a:pt x="73367" y="45053"/>
                </a:lnTo>
                <a:lnTo>
                  <a:pt x="72987" y="44944"/>
                </a:lnTo>
                <a:lnTo>
                  <a:pt x="72606" y="44781"/>
                </a:lnTo>
                <a:lnTo>
                  <a:pt x="72280" y="44618"/>
                </a:lnTo>
                <a:lnTo>
                  <a:pt x="71954" y="44401"/>
                </a:lnTo>
                <a:lnTo>
                  <a:pt x="71682" y="44183"/>
                </a:lnTo>
                <a:lnTo>
                  <a:pt x="71411" y="43912"/>
                </a:lnTo>
                <a:lnTo>
                  <a:pt x="71139" y="43640"/>
                </a:lnTo>
                <a:lnTo>
                  <a:pt x="70976" y="43368"/>
                </a:lnTo>
                <a:lnTo>
                  <a:pt x="70758" y="43042"/>
                </a:lnTo>
                <a:lnTo>
                  <a:pt x="70650" y="42716"/>
                </a:lnTo>
                <a:lnTo>
                  <a:pt x="70541" y="42390"/>
                </a:lnTo>
                <a:lnTo>
                  <a:pt x="70487" y="42010"/>
                </a:lnTo>
                <a:lnTo>
                  <a:pt x="70432" y="41684"/>
                </a:lnTo>
                <a:lnTo>
                  <a:pt x="70432" y="4783"/>
                </a:lnTo>
                <a:lnTo>
                  <a:pt x="70432" y="4294"/>
                </a:lnTo>
                <a:lnTo>
                  <a:pt x="70324" y="3859"/>
                </a:lnTo>
                <a:lnTo>
                  <a:pt x="70215" y="3370"/>
                </a:lnTo>
                <a:lnTo>
                  <a:pt x="70052" y="2935"/>
                </a:lnTo>
                <a:lnTo>
                  <a:pt x="69780" y="2500"/>
                </a:lnTo>
                <a:lnTo>
                  <a:pt x="69508" y="2120"/>
                </a:lnTo>
                <a:lnTo>
                  <a:pt x="69237" y="1739"/>
                </a:lnTo>
                <a:lnTo>
                  <a:pt x="68856" y="1413"/>
                </a:lnTo>
                <a:lnTo>
                  <a:pt x="68476" y="1087"/>
                </a:lnTo>
                <a:lnTo>
                  <a:pt x="68041" y="816"/>
                </a:lnTo>
                <a:lnTo>
                  <a:pt x="67606" y="544"/>
                </a:lnTo>
                <a:lnTo>
                  <a:pt x="67117" y="381"/>
                </a:lnTo>
                <a:lnTo>
                  <a:pt x="66628" y="218"/>
                </a:lnTo>
                <a:lnTo>
                  <a:pt x="66139" y="55"/>
                </a:lnTo>
                <a:lnTo>
                  <a:pt x="6559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7;p19">
            <a:extLst>
              <a:ext uri="{FF2B5EF4-FFF2-40B4-BE49-F238E27FC236}">
                <a16:creationId xmlns:a16="http://schemas.microsoft.com/office/drawing/2014/main" id="{0C19A1A4-0C82-2C7A-7823-9C7CD755FE02}"/>
              </a:ext>
            </a:extLst>
          </p:cNvPr>
          <p:cNvSpPr/>
          <p:nvPr/>
        </p:nvSpPr>
        <p:spPr>
          <a:xfrm>
            <a:off x="811892" y="4053550"/>
            <a:ext cx="605575" cy="645912"/>
          </a:xfrm>
          <a:custGeom>
            <a:avLst/>
            <a:gdLst/>
            <a:ahLst/>
            <a:cxnLst/>
            <a:rect l="l" t="t" r="r" b="b"/>
            <a:pathLst>
              <a:path w="6739" h="6739" extrusionOk="0">
                <a:moveTo>
                  <a:pt x="3043" y="0"/>
                </a:moveTo>
                <a:lnTo>
                  <a:pt x="2663" y="54"/>
                </a:lnTo>
                <a:lnTo>
                  <a:pt x="2391" y="163"/>
                </a:lnTo>
                <a:lnTo>
                  <a:pt x="2065" y="272"/>
                </a:lnTo>
                <a:lnTo>
                  <a:pt x="1467" y="543"/>
                </a:lnTo>
                <a:lnTo>
                  <a:pt x="978" y="978"/>
                </a:lnTo>
                <a:lnTo>
                  <a:pt x="598" y="1467"/>
                </a:lnTo>
                <a:lnTo>
                  <a:pt x="272" y="2065"/>
                </a:lnTo>
                <a:lnTo>
                  <a:pt x="163" y="2391"/>
                </a:lnTo>
                <a:lnTo>
                  <a:pt x="54" y="2663"/>
                </a:lnTo>
                <a:lnTo>
                  <a:pt x="0" y="3043"/>
                </a:lnTo>
                <a:lnTo>
                  <a:pt x="0" y="3369"/>
                </a:lnTo>
                <a:lnTo>
                  <a:pt x="0" y="3696"/>
                </a:lnTo>
                <a:lnTo>
                  <a:pt x="54" y="4076"/>
                </a:lnTo>
                <a:lnTo>
                  <a:pt x="163" y="4348"/>
                </a:lnTo>
                <a:lnTo>
                  <a:pt x="272" y="4674"/>
                </a:lnTo>
                <a:lnTo>
                  <a:pt x="598" y="5272"/>
                </a:lnTo>
                <a:lnTo>
                  <a:pt x="978" y="5761"/>
                </a:lnTo>
                <a:lnTo>
                  <a:pt x="1467" y="6141"/>
                </a:lnTo>
                <a:lnTo>
                  <a:pt x="2065" y="6467"/>
                </a:lnTo>
                <a:lnTo>
                  <a:pt x="2391" y="6576"/>
                </a:lnTo>
                <a:lnTo>
                  <a:pt x="2663" y="6685"/>
                </a:lnTo>
                <a:lnTo>
                  <a:pt x="3043" y="6739"/>
                </a:lnTo>
                <a:lnTo>
                  <a:pt x="3696" y="6739"/>
                </a:lnTo>
                <a:lnTo>
                  <a:pt x="4076" y="6685"/>
                </a:lnTo>
                <a:lnTo>
                  <a:pt x="4348" y="6576"/>
                </a:lnTo>
                <a:lnTo>
                  <a:pt x="4674" y="6467"/>
                </a:lnTo>
                <a:lnTo>
                  <a:pt x="5272" y="6141"/>
                </a:lnTo>
                <a:lnTo>
                  <a:pt x="5761" y="5761"/>
                </a:lnTo>
                <a:lnTo>
                  <a:pt x="6141" y="5272"/>
                </a:lnTo>
                <a:lnTo>
                  <a:pt x="6467" y="4674"/>
                </a:lnTo>
                <a:lnTo>
                  <a:pt x="6576" y="4348"/>
                </a:lnTo>
                <a:lnTo>
                  <a:pt x="6685" y="4076"/>
                </a:lnTo>
                <a:lnTo>
                  <a:pt x="6739" y="3696"/>
                </a:lnTo>
                <a:lnTo>
                  <a:pt x="6739" y="3369"/>
                </a:lnTo>
                <a:lnTo>
                  <a:pt x="6739" y="3043"/>
                </a:lnTo>
                <a:lnTo>
                  <a:pt x="6685" y="2663"/>
                </a:lnTo>
                <a:lnTo>
                  <a:pt x="6576" y="2391"/>
                </a:lnTo>
                <a:lnTo>
                  <a:pt x="6467" y="2065"/>
                </a:lnTo>
                <a:lnTo>
                  <a:pt x="6141" y="1467"/>
                </a:lnTo>
                <a:lnTo>
                  <a:pt x="5761" y="978"/>
                </a:lnTo>
                <a:lnTo>
                  <a:pt x="5272" y="543"/>
                </a:lnTo>
                <a:lnTo>
                  <a:pt x="4674" y="272"/>
                </a:lnTo>
                <a:lnTo>
                  <a:pt x="4348" y="163"/>
                </a:lnTo>
                <a:lnTo>
                  <a:pt x="4076" y="54"/>
                </a:lnTo>
                <a:lnTo>
                  <a:pt x="369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8;p19">
            <a:extLst>
              <a:ext uri="{FF2B5EF4-FFF2-40B4-BE49-F238E27FC236}">
                <a16:creationId xmlns:a16="http://schemas.microsoft.com/office/drawing/2014/main" id="{1EE80B8C-6D5F-091A-3769-9B2827C5ADEC}"/>
              </a:ext>
            </a:extLst>
          </p:cNvPr>
          <p:cNvSpPr/>
          <p:nvPr/>
        </p:nvSpPr>
        <p:spPr>
          <a:xfrm>
            <a:off x="3272112" y="5169151"/>
            <a:ext cx="605664" cy="651183"/>
          </a:xfrm>
          <a:custGeom>
            <a:avLst/>
            <a:gdLst/>
            <a:ahLst/>
            <a:cxnLst/>
            <a:rect l="l" t="t" r="r" b="b"/>
            <a:pathLst>
              <a:path w="6740" h="6794" extrusionOk="0">
                <a:moveTo>
                  <a:pt x="3370" y="1"/>
                </a:moveTo>
                <a:lnTo>
                  <a:pt x="3044" y="55"/>
                </a:lnTo>
                <a:lnTo>
                  <a:pt x="2664" y="109"/>
                </a:lnTo>
                <a:lnTo>
                  <a:pt x="2392" y="164"/>
                </a:lnTo>
                <a:lnTo>
                  <a:pt x="2066" y="272"/>
                </a:lnTo>
                <a:lnTo>
                  <a:pt x="1468" y="598"/>
                </a:lnTo>
                <a:lnTo>
                  <a:pt x="979" y="1033"/>
                </a:lnTo>
                <a:lnTo>
                  <a:pt x="598" y="1522"/>
                </a:lnTo>
                <a:lnTo>
                  <a:pt x="272" y="2066"/>
                </a:lnTo>
                <a:lnTo>
                  <a:pt x="164" y="2392"/>
                </a:lnTo>
                <a:lnTo>
                  <a:pt x="55" y="2718"/>
                </a:lnTo>
                <a:lnTo>
                  <a:pt x="1" y="3044"/>
                </a:lnTo>
                <a:lnTo>
                  <a:pt x="1" y="3370"/>
                </a:lnTo>
                <a:lnTo>
                  <a:pt x="1" y="3750"/>
                </a:lnTo>
                <a:lnTo>
                  <a:pt x="55" y="4076"/>
                </a:lnTo>
                <a:lnTo>
                  <a:pt x="164" y="4403"/>
                </a:lnTo>
                <a:lnTo>
                  <a:pt x="272" y="4729"/>
                </a:lnTo>
                <a:lnTo>
                  <a:pt x="598" y="5272"/>
                </a:lnTo>
                <a:lnTo>
                  <a:pt x="979" y="5761"/>
                </a:lnTo>
                <a:lnTo>
                  <a:pt x="1468" y="6196"/>
                </a:lnTo>
                <a:lnTo>
                  <a:pt x="2066" y="6522"/>
                </a:lnTo>
                <a:lnTo>
                  <a:pt x="2392" y="6631"/>
                </a:lnTo>
                <a:lnTo>
                  <a:pt x="2664" y="6685"/>
                </a:lnTo>
                <a:lnTo>
                  <a:pt x="3044" y="6739"/>
                </a:lnTo>
                <a:lnTo>
                  <a:pt x="3370" y="6794"/>
                </a:lnTo>
                <a:lnTo>
                  <a:pt x="3696" y="6739"/>
                </a:lnTo>
                <a:lnTo>
                  <a:pt x="4077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1"/>
                </a:lnTo>
                <a:lnTo>
                  <a:pt x="6142" y="5272"/>
                </a:lnTo>
                <a:lnTo>
                  <a:pt x="6468" y="4729"/>
                </a:lnTo>
                <a:lnTo>
                  <a:pt x="6576" y="4403"/>
                </a:lnTo>
                <a:lnTo>
                  <a:pt x="6685" y="4076"/>
                </a:lnTo>
                <a:lnTo>
                  <a:pt x="6739" y="3750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8" y="2066"/>
                </a:lnTo>
                <a:lnTo>
                  <a:pt x="6142" y="1522"/>
                </a:lnTo>
                <a:lnTo>
                  <a:pt x="5761" y="1033"/>
                </a:lnTo>
                <a:lnTo>
                  <a:pt x="5272" y="598"/>
                </a:lnTo>
                <a:lnTo>
                  <a:pt x="4674" y="272"/>
                </a:lnTo>
                <a:lnTo>
                  <a:pt x="4348" y="164"/>
                </a:lnTo>
                <a:lnTo>
                  <a:pt x="4077" y="109"/>
                </a:lnTo>
                <a:lnTo>
                  <a:pt x="3696" y="55"/>
                </a:lnTo>
                <a:lnTo>
                  <a:pt x="3370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9;p19">
            <a:extLst>
              <a:ext uri="{FF2B5EF4-FFF2-40B4-BE49-F238E27FC236}">
                <a16:creationId xmlns:a16="http://schemas.microsoft.com/office/drawing/2014/main" id="{7A87B534-CC6E-2599-A52D-5B79C8ECD2FA}"/>
              </a:ext>
            </a:extLst>
          </p:cNvPr>
          <p:cNvSpPr/>
          <p:nvPr/>
        </p:nvSpPr>
        <p:spPr>
          <a:xfrm>
            <a:off x="8361504" y="3066071"/>
            <a:ext cx="605575" cy="651281"/>
          </a:xfrm>
          <a:custGeom>
            <a:avLst/>
            <a:gdLst/>
            <a:ahLst/>
            <a:cxnLst/>
            <a:rect l="l" t="t" r="r" b="b"/>
            <a:pathLst>
              <a:path w="6739" h="6795" extrusionOk="0">
                <a:moveTo>
                  <a:pt x="3369" y="1"/>
                </a:moveTo>
                <a:lnTo>
                  <a:pt x="3043" y="55"/>
                </a:lnTo>
                <a:lnTo>
                  <a:pt x="2663" y="110"/>
                </a:lnTo>
                <a:lnTo>
                  <a:pt x="2391" y="164"/>
                </a:lnTo>
                <a:lnTo>
                  <a:pt x="2065" y="273"/>
                </a:lnTo>
                <a:lnTo>
                  <a:pt x="1467" y="599"/>
                </a:lnTo>
                <a:lnTo>
                  <a:pt x="978" y="1034"/>
                </a:lnTo>
                <a:lnTo>
                  <a:pt x="598" y="1523"/>
                </a:lnTo>
                <a:lnTo>
                  <a:pt x="272" y="2066"/>
                </a:lnTo>
                <a:lnTo>
                  <a:pt x="163" y="2392"/>
                </a:lnTo>
                <a:lnTo>
                  <a:pt x="54" y="2718"/>
                </a:lnTo>
                <a:lnTo>
                  <a:pt x="0" y="3044"/>
                </a:lnTo>
                <a:lnTo>
                  <a:pt x="0" y="3370"/>
                </a:lnTo>
                <a:lnTo>
                  <a:pt x="0" y="3751"/>
                </a:lnTo>
                <a:lnTo>
                  <a:pt x="54" y="4077"/>
                </a:lnTo>
                <a:lnTo>
                  <a:pt x="163" y="4403"/>
                </a:lnTo>
                <a:lnTo>
                  <a:pt x="272" y="4729"/>
                </a:lnTo>
                <a:lnTo>
                  <a:pt x="598" y="5273"/>
                </a:lnTo>
                <a:lnTo>
                  <a:pt x="978" y="5762"/>
                </a:lnTo>
                <a:lnTo>
                  <a:pt x="1467" y="6196"/>
                </a:lnTo>
                <a:lnTo>
                  <a:pt x="2065" y="6522"/>
                </a:lnTo>
                <a:lnTo>
                  <a:pt x="2391" y="6631"/>
                </a:lnTo>
                <a:lnTo>
                  <a:pt x="2663" y="6685"/>
                </a:lnTo>
                <a:lnTo>
                  <a:pt x="3043" y="6740"/>
                </a:lnTo>
                <a:lnTo>
                  <a:pt x="3369" y="6794"/>
                </a:lnTo>
                <a:lnTo>
                  <a:pt x="3696" y="6740"/>
                </a:lnTo>
                <a:lnTo>
                  <a:pt x="4076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2"/>
                </a:lnTo>
                <a:lnTo>
                  <a:pt x="6141" y="5273"/>
                </a:lnTo>
                <a:lnTo>
                  <a:pt x="6467" y="4729"/>
                </a:lnTo>
                <a:lnTo>
                  <a:pt x="6576" y="4403"/>
                </a:lnTo>
                <a:lnTo>
                  <a:pt x="6685" y="4077"/>
                </a:lnTo>
                <a:lnTo>
                  <a:pt x="6739" y="3751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7" y="2066"/>
                </a:lnTo>
                <a:lnTo>
                  <a:pt x="6141" y="1523"/>
                </a:lnTo>
                <a:lnTo>
                  <a:pt x="5761" y="1034"/>
                </a:lnTo>
                <a:lnTo>
                  <a:pt x="5272" y="599"/>
                </a:lnTo>
                <a:lnTo>
                  <a:pt x="4674" y="273"/>
                </a:lnTo>
                <a:lnTo>
                  <a:pt x="4348" y="164"/>
                </a:lnTo>
                <a:lnTo>
                  <a:pt x="4076" y="110"/>
                </a:lnTo>
                <a:lnTo>
                  <a:pt x="3696" y="55"/>
                </a:lnTo>
                <a:lnTo>
                  <a:pt x="3369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20;p19">
            <a:extLst>
              <a:ext uri="{FF2B5EF4-FFF2-40B4-BE49-F238E27FC236}">
                <a16:creationId xmlns:a16="http://schemas.microsoft.com/office/drawing/2014/main" id="{B1B73167-1121-6FCC-184C-B26DB55255A3}"/>
              </a:ext>
            </a:extLst>
          </p:cNvPr>
          <p:cNvSpPr/>
          <p:nvPr/>
        </p:nvSpPr>
        <p:spPr>
          <a:xfrm>
            <a:off x="7098525" y="4699484"/>
            <a:ext cx="605575" cy="651281"/>
          </a:xfrm>
          <a:custGeom>
            <a:avLst/>
            <a:gdLst/>
            <a:ahLst/>
            <a:cxnLst/>
            <a:rect l="l" t="t" r="r" b="b"/>
            <a:pathLst>
              <a:path w="6739" h="6795" extrusionOk="0">
                <a:moveTo>
                  <a:pt x="3369" y="1"/>
                </a:moveTo>
                <a:lnTo>
                  <a:pt x="3043" y="55"/>
                </a:lnTo>
                <a:lnTo>
                  <a:pt x="2663" y="110"/>
                </a:lnTo>
                <a:lnTo>
                  <a:pt x="2391" y="164"/>
                </a:lnTo>
                <a:lnTo>
                  <a:pt x="2065" y="273"/>
                </a:lnTo>
                <a:lnTo>
                  <a:pt x="1467" y="599"/>
                </a:lnTo>
                <a:lnTo>
                  <a:pt x="978" y="1034"/>
                </a:lnTo>
                <a:lnTo>
                  <a:pt x="598" y="1523"/>
                </a:lnTo>
                <a:lnTo>
                  <a:pt x="272" y="2066"/>
                </a:lnTo>
                <a:lnTo>
                  <a:pt x="163" y="2392"/>
                </a:lnTo>
                <a:lnTo>
                  <a:pt x="54" y="2718"/>
                </a:lnTo>
                <a:lnTo>
                  <a:pt x="0" y="3044"/>
                </a:lnTo>
                <a:lnTo>
                  <a:pt x="0" y="3370"/>
                </a:lnTo>
                <a:lnTo>
                  <a:pt x="0" y="3751"/>
                </a:lnTo>
                <a:lnTo>
                  <a:pt x="54" y="4077"/>
                </a:lnTo>
                <a:lnTo>
                  <a:pt x="163" y="4403"/>
                </a:lnTo>
                <a:lnTo>
                  <a:pt x="272" y="4729"/>
                </a:lnTo>
                <a:lnTo>
                  <a:pt x="598" y="5273"/>
                </a:lnTo>
                <a:lnTo>
                  <a:pt x="978" y="5762"/>
                </a:lnTo>
                <a:lnTo>
                  <a:pt x="1467" y="6196"/>
                </a:lnTo>
                <a:lnTo>
                  <a:pt x="2065" y="6522"/>
                </a:lnTo>
                <a:lnTo>
                  <a:pt x="2391" y="6631"/>
                </a:lnTo>
                <a:lnTo>
                  <a:pt x="2663" y="6685"/>
                </a:lnTo>
                <a:lnTo>
                  <a:pt x="3043" y="6740"/>
                </a:lnTo>
                <a:lnTo>
                  <a:pt x="3369" y="6794"/>
                </a:lnTo>
                <a:lnTo>
                  <a:pt x="3696" y="6740"/>
                </a:lnTo>
                <a:lnTo>
                  <a:pt x="4076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2"/>
                </a:lnTo>
                <a:lnTo>
                  <a:pt x="6141" y="5273"/>
                </a:lnTo>
                <a:lnTo>
                  <a:pt x="6467" y="4729"/>
                </a:lnTo>
                <a:lnTo>
                  <a:pt x="6576" y="4403"/>
                </a:lnTo>
                <a:lnTo>
                  <a:pt x="6685" y="4077"/>
                </a:lnTo>
                <a:lnTo>
                  <a:pt x="6739" y="3751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7" y="2066"/>
                </a:lnTo>
                <a:lnTo>
                  <a:pt x="6141" y="1523"/>
                </a:lnTo>
                <a:lnTo>
                  <a:pt x="5761" y="1034"/>
                </a:lnTo>
                <a:lnTo>
                  <a:pt x="5272" y="599"/>
                </a:lnTo>
                <a:lnTo>
                  <a:pt x="4674" y="273"/>
                </a:lnTo>
                <a:lnTo>
                  <a:pt x="4348" y="164"/>
                </a:lnTo>
                <a:lnTo>
                  <a:pt x="4076" y="110"/>
                </a:lnTo>
                <a:lnTo>
                  <a:pt x="3696" y="55"/>
                </a:lnTo>
                <a:lnTo>
                  <a:pt x="3369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21;p19">
            <a:extLst>
              <a:ext uri="{FF2B5EF4-FFF2-40B4-BE49-F238E27FC236}">
                <a16:creationId xmlns:a16="http://schemas.microsoft.com/office/drawing/2014/main" id="{76A3C79E-5690-8E94-0559-4E8F5969EDFE}"/>
              </a:ext>
            </a:extLst>
          </p:cNvPr>
          <p:cNvSpPr/>
          <p:nvPr/>
        </p:nvSpPr>
        <p:spPr>
          <a:xfrm>
            <a:off x="6356141" y="2296147"/>
            <a:ext cx="605575" cy="651183"/>
          </a:xfrm>
          <a:custGeom>
            <a:avLst/>
            <a:gdLst/>
            <a:ahLst/>
            <a:cxnLst/>
            <a:rect l="l" t="t" r="r" b="b"/>
            <a:pathLst>
              <a:path w="6739" h="6794" extrusionOk="0">
                <a:moveTo>
                  <a:pt x="3369" y="1"/>
                </a:moveTo>
                <a:lnTo>
                  <a:pt x="3043" y="55"/>
                </a:lnTo>
                <a:lnTo>
                  <a:pt x="2663" y="109"/>
                </a:lnTo>
                <a:lnTo>
                  <a:pt x="2391" y="164"/>
                </a:lnTo>
                <a:lnTo>
                  <a:pt x="2065" y="272"/>
                </a:lnTo>
                <a:lnTo>
                  <a:pt x="1467" y="598"/>
                </a:lnTo>
                <a:lnTo>
                  <a:pt x="978" y="1033"/>
                </a:lnTo>
                <a:lnTo>
                  <a:pt x="598" y="1522"/>
                </a:lnTo>
                <a:lnTo>
                  <a:pt x="272" y="2066"/>
                </a:lnTo>
                <a:lnTo>
                  <a:pt x="163" y="2392"/>
                </a:lnTo>
                <a:lnTo>
                  <a:pt x="54" y="2718"/>
                </a:lnTo>
                <a:lnTo>
                  <a:pt x="0" y="3044"/>
                </a:lnTo>
                <a:lnTo>
                  <a:pt x="0" y="3370"/>
                </a:lnTo>
                <a:lnTo>
                  <a:pt x="0" y="3751"/>
                </a:lnTo>
                <a:lnTo>
                  <a:pt x="54" y="4077"/>
                </a:lnTo>
                <a:lnTo>
                  <a:pt x="163" y="4403"/>
                </a:lnTo>
                <a:lnTo>
                  <a:pt x="272" y="4729"/>
                </a:lnTo>
                <a:lnTo>
                  <a:pt x="598" y="5272"/>
                </a:lnTo>
                <a:lnTo>
                  <a:pt x="978" y="5761"/>
                </a:lnTo>
                <a:lnTo>
                  <a:pt x="1467" y="6196"/>
                </a:lnTo>
                <a:lnTo>
                  <a:pt x="2065" y="6522"/>
                </a:lnTo>
                <a:lnTo>
                  <a:pt x="2391" y="6631"/>
                </a:lnTo>
                <a:lnTo>
                  <a:pt x="2663" y="6685"/>
                </a:lnTo>
                <a:lnTo>
                  <a:pt x="3043" y="6740"/>
                </a:lnTo>
                <a:lnTo>
                  <a:pt x="3369" y="6794"/>
                </a:lnTo>
                <a:lnTo>
                  <a:pt x="3696" y="6740"/>
                </a:lnTo>
                <a:lnTo>
                  <a:pt x="4076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1"/>
                </a:lnTo>
                <a:lnTo>
                  <a:pt x="6141" y="5272"/>
                </a:lnTo>
                <a:lnTo>
                  <a:pt x="6467" y="4729"/>
                </a:lnTo>
                <a:lnTo>
                  <a:pt x="6576" y="4403"/>
                </a:lnTo>
                <a:lnTo>
                  <a:pt x="6685" y="4077"/>
                </a:lnTo>
                <a:lnTo>
                  <a:pt x="6739" y="3751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7" y="2066"/>
                </a:lnTo>
                <a:lnTo>
                  <a:pt x="6141" y="1522"/>
                </a:lnTo>
                <a:lnTo>
                  <a:pt x="5761" y="1033"/>
                </a:lnTo>
                <a:lnTo>
                  <a:pt x="5272" y="598"/>
                </a:lnTo>
                <a:lnTo>
                  <a:pt x="4674" y="272"/>
                </a:lnTo>
                <a:lnTo>
                  <a:pt x="4348" y="164"/>
                </a:lnTo>
                <a:lnTo>
                  <a:pt x="4076" y="109"/>
                </a:lnTo>
                <a:lnTo>
                  <a:pt x="3696" y="55"/>
                </a:lnTo>
                <a:lnTo>
                  <a:pt x="3369" y="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22;p19">
            <a:extLst>
              <a:ext uri="{FF2B5EF4-FFF2-40B4-BE49-F238E27FC236}">
                <a16:creationId xmlns:a16="http://schemas.microsoft.com/office/drawing/2014/main" id="{3BA9B591-2265-2E58-8372-DFA57F5A0D6D}"/>
              </a:ext>
            </a:extLst>
          </p:cNvPr>
          <p:cNvSpPr/>
          <p:nvPr/>
        </p:nvSpPr>
        <p:spPr>
          <a:xfrm>
            <a:off x="4933557" y="3575688"/>
            <a:ext cx="605664" cy="651183"/>
          </a:xfrm>
          <a:custGeom>
            <a:avLst/>
            <a:gdLst/>
            <a:ahLst/>
            <a:cxnLst/>
            <a:rect l="l" t="t" r="r" b="b"/>
            <a:pathLst>
              <a:path w="6740" h="6794" extrusionOk="0">
                <a:moveTo>
                  <a:pt x="3370" y="1"/>
                </a:moveTo>
                <a:lnTo>
                  <a:pt x="3044" y="55"/>
                </a:lnTo>
                <a:lnTo>
                  <a:pt x="2663" y="109"/>
                </a:lnTo>
                <a:lnTo>
                  <a:pt x="2392" y="164"/>
                </a:lnTo>
                <a:lnTo>
                  <a:pt x="2066" y="272"/>
                </a:lnTo>
                <a:lnTo>
                  <a:pt x="1468" y="599"/>
                </a:lnTo>
                <a:lnTo>
                  <a:pt x="979" y="1033"/>
                </a:lnTo>
                <a:lnTo>
                  <a:pt x="598" y="1522"/>
                </a:lnTo>
                <a:lnTo>
                  <a:pt x="272" y="2066"/>
                </a:lnTo>
                <a:lnTo>
                  <a:pt x="164" y="2392"/>
                </a:lnTo>
                <a:lnTo>
                  <a:pt x="55" y="2718"/>
                </a:lnTo>
                <a:lnTo>
                  <a:pt x="0" y="3044"/>
                </a:lnTo>
                <a:lnTo>
                  <a:pt x="0" y="3370"/>
                </a:lnTo>
                <a:lnTo>
                  <a:pt x="0" y="3751"/>
                </a:lnTo>
                <a:lnTo>
                  <a:pt x="55" y="4077"/>
                </a:lnTo>
                <a:lnTo>
                  <a:pt x="164" y="4403"/>
                </a:lnTo>
                <a:lnTo>
                  <a:pt x="272" y="4729"/>
                </a:lnTo>
                <a:lnTo>
                  <a:pt x="598" y="5272"/>
                </a:lnTo>
                <a:lnTo>
                  <a:pt x="979" y="5761"/>
                </a:lnTo>
                <a:lnTo>
                  <a:pt x="1468" y="6196"/>
                </a:lnTo>
                <a:lnTo>
                  <a:pt x="2066" y="6522"/>
                </a:lnTo>
                <a:lnTo>
                  <a:pt x="2392" y="6631"/>
                </a:lnTo>
                <a:lnTo>
                  <a:pt x="2663" y="6685"/>
                </a:lnTo>
                <a:lnTo>
                  <a:pt x="3044" y="6740"/>
                </a:lnTo>
                <a:lnTo>
                  <a:pt x="3370" y="6794"/>
                </a:lnTo>
                <a:lnTo>
                  <a:pt x="3696" y="6740"/>
                </a:lnTo>
                <a:lnTo>
                  <a:pt x="4076" y="6685"/>
                </a:lnTo>
                <a:lnTo>
                  <a:pt x="4348" y="6631"/>
                </a:lnTo>
                <a:lnTo>
                  <a:pt x="4674" y="6522"/>
                </a:lnTo>
                <a:lnTo>
                  <a:pt x="5272" y="6196"/>
                </a:lnTo>
                <a:lnTo>
                  <a:pt x="5761" y="5761"/>
                </a:lnTo>
                <a:lnTo>
                  <a:pt x="6142" y="5272"/>
                </a:lnTo>
                <a:lnTo>
                  <a:pt x="6468" y="4729"/>
                </a:lnTo>
                <a:lnTo>
                  <a:pt x="6576" y="4403"/>
                </a:lnTo>
                <a:lnTo>
                  <a:pt x="6685" y="4077"/>
                </a:lnTo>
                <a:lnTo>
                  <a:pt x="6739" y="3751"/>
                </a:lnTo>
                <a:lnTo>
                  <a:pt x="6739" y="3370"/>
                </a:lnTo>
                <a:lnTo>
                  <a:pt x="6739" y="3044"/>
                </a:lnTo>
                <a:lnTo>
                  <a:pt x="6685" y="2718"/>
                </a:lnTo>
                <a:lnTo>
                  <a:pt x="6576" y="2392"/>
                </a:lnTo>
                <a:lnTo>
                  <a:pt x="6468" y="2066"/>
                </a:lnTo>
                <a:lnTo>
                  <a:pt x="6142" y="1522"/>
                </a:lnTo>
                <a:lnTo>
                  <a:pt x="5761" y="1033"/>
                </a:lnTo>
                <a:lnTo>
                  <a:pt x="5272" y="599"/>
                </a:lnTo>
                <a:lnTo>
                  <a:pt x="4674" y="272"/>
                </a:lnTo>
                <a:lnTo>
                  <a:pt x="4348" y="164"/>
                </a:lnTo>
                <a:lnTo>
                  <a:pt x="4076" y="109"/>
                </a:lnTo>
                <a:lnTo>
                  <a:pt x="3696" y="55"/>
                </a:lnTo>
                <a:lnTo>
                  <a:pt x="3370" y="1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3;p19">
            <a:extLst>
              <a:ext uri="{FF2B5EF4-FFF2-40B4-BE49-F238E27FC236}">
                <a16:creationId xmlns:a16="http://schemas.microsoft.com/office/drawing/2014/main" id="{D9CA2E0F-4AFD-681B-88B3-9FFFB16B8E4F}"/>
              </a:ext>
            </a:extLst>
          </p:cNvPr>
          <p:cNvSpPr/>
          <p:nvPr/>
        </p:nvSpPr>
        <p:spPr>
          <a:xfrm>
            <a:off x="3818127" y="2655018"/>
            <a:ext cx="605664" cy="651281"/>
          </a:xfrm>
          <a:custGeom>
            <a:avLst/>
            <a:gdLst/>
            <a:ahLst/>
            <a:cxnLst/>
            <a:rect l="l" t="t" r="r" b="b"/>
            <a:pathLst>
              <a:path w="6740" h="6795" extrusionOk="0">
                <a:moveTo>
                  <a:pt x="3370" y="1"/>
                </a:moveTo>
                <a:lnTo>
                  <a:pt x="3044" y="55"/>
                </a:lnTo>
                <a:lnTo>
                  <a:pt x="2664" y="110"/>
                </a:lnTo>
                <a:lnTo>
                  <a:pt x="2392" y="164"/>
                </a:lnTo>
                <a:lnTo>
                  <a:pt x="2066" y="273"/>
                </a:lnTo>
                <a:lnTo>
                  <a:pt x="1468" y="599"/>
                </a:lnTo>
                <a:lnTo>
                  <a:pt x="979" y="1033"/>
                </a:lnTo>
                <a:lnTo>
                  <a:pt x="599" y="1523"/>
                </a:lnTo>
                <a:lnTo>
                  <a:pt x="273" y="2066"/>
                </a:lnTo>
                <a:lnTo>
                  <a:pt x="164" y="2392"/>
                </a:lnTo>
                <a:lnTo>
                  <a:pt x="55" y="2718"/>
                </a:lnTo>
                <a:lnTo>
                  <a:pt x="1" y="3044"/>
                </a:lnTo>
                <a:lnTo>
                  <a:pt x="1" y="3370"/>
                </a:lnTo>
                <a:lnTo>
                  <a:pt x="1" y="3751"/>
                </a:lnTo>
                <a:lnTo>
                  <a:pt x="55" y="4077"/>
                </a:lnTo>
                <a:lnTo>
                  <a:pt x="164" y="4403"/>
                </a:lnTo>
                <a:lnTo>
                  <a:pt x="273" y="4729"/>
                </a:lnTo>
                <a:lnTo>
                  <a:pt x="599" y="5272"/>
                </a:lnTo>
                <a:lnTo>
                  <a:pt x="979" y="5761"/>
                </a:lnTo>
                <a:lnTo>
                  <a:pt x="1468" y="6196"/>
                </a:lnTo>
                <a:lnTo>
                  <a:pt x="2066" y="6522"/>
                </a:lnTo>
                <a:lnTo>
                  <a:pt x="2392" y="6631"/>
                </a:lnTo>
                <a:lnTo>
                  <a:pt x="2664" y="6685"/>
                </a:lnTo>
                <a:lnTo>
                  <a:pt x="3044" y="6740"/>
                </a:lnTo>
                <a:lnTo>
                  <a:pt x="3370" y="6794"/>
                </a:lnTo>
                <a:lnTo>
                  <a:pt x="3696" y="6740"/>
                </a:lnTo>
                <a:lnTo>
                  <a:pt x="4077" y="6685"/>
                </a:lnTo>
                <a:lnTo>
                  <a:pt x="4348" y="6631"/>
                </a:lnTo>
                <a:lnTo>
                  <a:pt x="4675" y="6522"/>
                </a:lnTo>
                <a:lnTo>
                  <a:pt x="5272" y="6196"/>
                </a:lnTo>
                <a:lnTo>
                  <a:pt x="5761" y="5761"/>
                </a:lnTo>
                <a:lnTo>
                  <a:pt x="6142" y="5272"/>
                </a:lnTo>
                <a:lnTo>
                  <a:pt x="6468" y="4729"/>
                </a:lnTo>
                <a:lnTo>
                  <a:pt x="6577" y="4403"/>
                </a:lnTo>
                <a:lnTo>
                  <a:pt x="6685" y="4077"/>
                </a:lnTo>
                <a:lnTo>
                  <a:pt x="6740" y="3751"/>
                </a:lnTo>
                <a:lnTo>
                  <a:pt x="6740" y="3370"/>
                </a:lnTo>
                <a:lnTo>
                  <a:pt x="6740" y="3044"/>
                </a:lnTo>
                <a:lnTo>
                  <a:pt x="6685" y="2718"/>
                </a:lnTo>
                <a:lnTo>
                  <a:pt x="6577" y="2392"/>
                </a:lnTo>
                <a:lnTo>
                  <a:pt x="6468" y="2066"/>
                </a:lnTo>
                <a:lnTo>
                  <a:pt x="6142" y="1523"/>
                </a:lnTo>
                <a:lnTo>
                  <a:pt x="5761" y="1033"/>
                </a:lnTo>
                <a:lnTo>
                  <a:pt x="5272" y="599"/>
                </a:lnTo>
                <a:lnTo>
                  <a:pt x="4675" y="273"/>
                </a:lnTo>
                <a:lnTo>
                  <a:pt x="4348" y="164"/>
                </a:lnTo>
                <a:lnTo>
                  <a:pt x="4077" y="110"/>
                </a:lnTo>
                <a:lnTo>
                  <a:pt x="3696" y="55"/>
                </a:lnTo>
                <a:lnTo>
                  <a:pt x="3370" y="1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48;p19">
            <a:extLst>
              <a:ext uri="{FF2B5EF4-FFF2-40B4-BE49-F238E27FC236}">
                <a16:creationId xmlns:a16="http://schemas.microsoft.com/office/drawing/2014/main" id="{B764FEEE-C13C-FED4-CBD1-450E6E98045E}"/>
              </a:ext>
            </a:extLst>
          </p:cNvPr>
          <p:cNvGrpSpPr/>
          <p:nvPr/>
        </p:nvGrpSpPr>
        <p:grpSpPr>
          <a:xfrm>
            <a:off x="7077011" y="1778991"/>
            <a:ext cx="252112" cy="831078"/>
            <a:chOff x="6215336" y="1495425"/>
            <a:chExt cx="194700" cy="437813"/>
          </a:xfrm>
        </p:grpSpPr>
        <p:cxnSp>
          <p:nvCxnSpPr>
            <p:cNvPr id="36" name="Google Shape;349;p19">
              <a:extLst>
                <a:ext uri="{FF2B5EF4-FFF2-40B4-BE49-F238E27FC236}">
                  <a16:creationId xmlns:a16="http://schemas.microsoft.com/office/drawing/2014/main" id="{1972DF35-364A-E73C-4B03-534B162FEF98}"/>
                </a:ext>
              </a:extLst>
            </p:cNvPr>
            <p:cNvCxnSpPr/>
            <p:nvPr/>
          </p:nvCxnSpPr>
          <p:spPr>
            <a:xfrm>
              <a:off x="6410036" y="1495425"/>
              <a:ext cx="0" cy="4356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50;p19">
              <a:extLst>
                <a:ext uri="{FF2B5EF4-FFF2-40B4-BE49-F238E27FC236}">
                  <a16:creationId xmlns:a16="http://schemas.microsoft.com/office/drawing/2014/main" id="{A5F84390-4191-BE3F-04BC-101E4430A7EC}"/>
                </a:ext>
              </a:extLst>
            </p:cNvPr>
            <p:cNvCxnSpPr/>
            <p:nvPr/>
          </p:nvCxnSpPr>
          <p:spPr>
            <a:xfrm>
              <a:off x="6215336" y="1931138"/>
              <a:ext cx="194700" cy="21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8" name="Google Shape;351;p19">
            <a:extLst>
              <a:ext uri="{FF2B5EF4-FFF2-40B4-BE49-F238E27FC236}">
                <a16:creationId xmlns:a16="http://schemas.microsoft.com/office/drawing/2014/main" id="{7A92FF60-82B4-34B6-18A3-4091901D3D61}"/>
              </a:ext>
            </a:extLst>
          </p:cNvPr>
          <p:cNvCxnSpPr/>
          <p:nvPr/>
        </p:nvCxnSpPr>
        <p:spPr>
          <a:xfrm>
            <a:off x="8664283" y="2619731"/>
            <a:ext cx="0" cy="36011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9" name="Google Shape;352;p19">
            <a:extLst>
              <a:ext uri="{FF2B5EF4-FFF2-40B4-BE49-F238E27FC236}">
                <a16:creationId xmlns:a16="http://schemas.microsoft.com/office/drawing/2014/main" id="{6E181E90-C437-AC8B-FD41-747B7A183703}"/>
              </a:ext>
            </a:extLst>
          </p:cNvPr>
          <p:cNvGrpSpPr/>
          <p:nvPr/>
        </p:nvGrpSpPr>
        <p:grpSpPr>
          <a:xfrm>
            <a:off x="3993230" y="5489415"/>
            <a:ext cx="734048" cy="360118"/>
            <a:chOff x="3833686" y="3914913"/>
            <a:chExt cx="327000" cy="314100"/>
          </a:xfrm>
        </p:grpSpPr>
        <p:cxnSp>
          <p:nvCxnSpPr>
            <p:cNvPr id="40" name="Google Shape;353;p19">
              <a:extLst>
                <a:ext uri="{FF2B5EF4-FFF2-40B4-BE49-F238E27FC236}">
                  <a16:creationId xmlns:a16="http://schemas.microsoft.com/office/drawing/2014/main" id="{F4CCF91F-D110-93D9-7D0B-8647521C8FC4}"/>
                </a:ext>
              </a:extLst>
            </p:cNvPr>
            <p:cNvCxnSpPr/>
            <p:nvPr/>
          </p:nvCxnSpPr>
          <p:spPr>
            <a:xfrm rot="10800000">
              <a:off x="4160686" y="3914913"/>
              <a:ext cx="0" cy="3141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54;p19">
              <a:extLst>
                <a:ext uri="{FF2B5EF4-FFF2-40B4-BE49-F238E27FC236}">
                  <a16:creationId xmlns:a16="http://schemas.microsoft.com/office/drawing/2014/main" id="{18343917-9A5F-640F-5DBE-0AF4451A531D}"/>
                </a:ext>
              </a:extLst>
            </p:cNvPr>
            <p:cNvCxnSpPr/>
            <p:nvPr/>
          </p:nvCxnSpPr>
          <p:spPr>
            <a:xfrm>
              <a:off x="3833686" y="3917125"/>
              <a:ext cx="3270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" name="Google Shape;355;p19">
            <a:extLst>
              <a:ext uri="{FF2B5EF4-FFF2-40B4-BE49-F238E27FC236}">
                <a16:creationId xmlns:a16="http://schemas.microsoft.com/office/drawing/2014/main" id="{4EE1C007-0969-A08D-A104-CCD34475B3EF}"/>
              </a:ext>
            </a:extLst>
          </p:cNvPr>
          <p:cNvCxnSpPr/>
          <p:nvPr/>
        </p:nvCxnSpPr>
        <p:spPr>
          <a:xfrm>
            <a:off x="5236373" y="4289209"/>
            <a:ext cx="0" cy="396128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" name="Google Shape;356;p19">
            <a:extLst>
              <a:ext uri="{FF2B5EF4-FFF2-40B4-BE49-F238E27FC236}">
                <a16:creationId xmlns:a16="http://schemas.microsoft.com/office/drawing/2014/main" id="{5EC12BD0-31F6-5378-CDCC-250730AA6095}"/>
              </a:ext>
            </a:extLst>
          </p:cNvPr>
          <p:cNvCxnSpPr/>
          <p:nvPr/>
        </p:nvCxnSpPr>
        <p:spPr>
          <a:xfrm>
            <a:off x="1114174" y="4830134"/>
            <a:ext cx="0" cy="36011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4" name="Google Shape;357;p19">
            <a:extLst>
              <a:ext uri="{FF2B5EF4-FFF2-40B4-BE49-F238E27FC236}">
                <a16:creationId xmlns:a16="http://schemas.microsoft.com/office/drawing/2014/main" id="{4DBBA719-EFE2-91F3-FA10-391BAD9678EB}"/>
              </a:ext>
            </a:extLst>
          </p:cNvPr>
          <p:cNvCxnSpPr/>
          <p:nvPr/>
        </p:nvCxnSpPr>
        <p:spPr>
          <a:xfrm>
            <a:off x="7956828" y="4845053"/>
            <a:ext cx="0" cy="36011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45" name="Google Shape;358;p19">
            <a:extLst>
              <a:ext uri="{FF2B5EF4-FFF2-40B4-BE49-F238E27FC236}">
                <a16:creationId xmlns:a16="http://schemas.microsoft.com/office/drawing/2014/main" id="{25313233-1F11-5E06-6A08-4C93B463A994}"/>
              </a:ext>
            </a:extLst>
          </p:cNvPr>
          <p:cNvGrpSpPr/>
          <p:nvPr/>
        </p:nvGrpSpPr>
        <p:grpSpPr>
          <a:xfrm>
            <a:off x="3698874" y="2267867"/>
            <a:ext cx="423424" cy="265586"/>
            <a:chOff x="3606474" y="1671125"/>
            <a:chExt cx="327000" cy="194700"/>
          </a:xfrm>
        </p:grpSpPr>
        <p:cxnSp>
          <p:nvCxnSpPr>
            <p:cNvPr id="46" name="Google Shape;359;p19">
              <a:extLst>
                <a:ext uri="{FF2B5EF4-FFF2-40B4-BE49-F238E27FC236}">
                  <a16:creationId xmlns:a16="http://schemas.microsoft.com/office/drawing/2014/main" id="{52E6B552-79D4-692A-DE0F-733BDDAC062A}"/>
                </a:ext>
              </a:extLst>
            </p:cNvPr>
            <p:cNvCxnSpPr/>
            <p:nvPr/>
          </p:nvCxnSpPr>
          <p:spPr>
            <a:xfrm>
              <a:off x="3606474" y="1671125"/>
              <a:ext cx="3270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60;p19">
              <a:extLst>
                <a:ext uri="{FF2B5EF4-FFF2-40B4-BE49-F238E27FC236}">
                  <a16:creationId xmlns:a16="http://schemas.microsoft.com/office/drawing/2014/main" id="{33D4520F-4ABA-DF19-2070-07ECA2CA23D1}"/>
                </a:ext>
              </a:extLst>
            </p:cNvPr>
            <p:cNvCxnSpPr/>
            <p:nvPr/>
          </p:nvCxnSpPr>
          <p:spPr>
            <a:xfrm rot="5400000">
              <a:off x="3835074" y="1767425"/>
              <a:ext cx="194700" cy="210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8" name="Google Shape;361;p19">
            <a:extLst>
              <a:ext uri="{FF2B5EF4-FFF2-40B4-BE49-F238E27FC236}">
                <a16:creationId xmlns:a16="http://schemas.microsoft.com/office/drawing/2014/main" id="{9283D8E4-C2B4-25BD-3260-8A53EC54E12D}"/>
              </a:ext>
            </a:extLst>
          </p:cNvPr>
          <p:cNvSpPr txBox="1"/>
          <p:nvPr/>
        </p:nvSpPr>
        <p:spPr>
          <a:xfrm>
            <a:off x="4366641" y="4686028"/>
            <a:ext cx="1929882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Request for a volunteer</a:t>
            </a:r>
            <a:endParaRPr sz="11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362;p19">
            <a:extLst>
              <a:ext uri="{FF2B5EF4-FFF2-40B4-BE49-F238E27FC236}">
                <a16:creationId xmlns:a16="http://schemas.microsoft.com/office/drawing/2014/main" id="{DF5545A8-C51D-37FC-1216-D314A7DB86A9}"/>
              </a:ext>
            </a:extLst>
          </p:cNvPr>
          <p:cNvSpPr txBox="1"/>
          <p:nvPr/>
        </p:nvSpPr>
        <p:spPr>
          <a:xfrm>
            <a:off x="7732253" y="2069609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Send request</a:t>
            </a:r>
            <a:endParaRPr sz="1100" b="1" dirty="0">
              <a:solidFill>
                <a:schemeClr val="dk1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0" name="Google Shape;363;p19">
            <a:extLst>
              <a:ext uri="{FF2B5EF4-FFF2-40B4-BE49-F238E27FC236}">
                <a16:creationId xmlns:a16="http://schemas.microsoft.com/office/drawing/2014/main" id="{A992876A-62EF-1205-958F-8C27D3D1E886}"/>
              </a:ext>
            </a:extLst>
          </p:cNvPr>
          <p:cNvSpPr txBox="1"/>
          <p:nvPr/>
        </p:nvSpPr>
        <p:spPr>
          <a:xfrm>
            <a:off x="7883732" y="4727310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List of volunteers to choose from</a:t>
            </a:r>
            <a:endParaRPr sz="11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1" name="Google Shape;364;p19">
            <a:extLst>
              <a:ext uri="{FF2B5EF4-FFF2-40B4-BE49-F238E27FC236}">
                <a16:creationId xmlns:a16="http://schemas.microsoft.com/office/drawing/2014/main" id="{C0CF1405-150B-0BBA-3C8A-518506BBA324}"/>
              </a:ext>
            </a:extLst>
          </p:cNvPr>
          <p:cNvSpPr txBox="1"/>
          <p:nvPr/>
        </p:nvSpPr>
        <p:spPr>
          <a:xfrm>
            <a:off x="3650741" y="5917491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Click on </a:t>
            </a:r>
            <a:r>
              <a:rPr lang="en-US" sz="1100" b="1" dirty="0" err="1">
                <a:latin typeface="Montserrat" panose="00000500000000000000" pitchFamily="2" charset="0"/>
                <a:ea typeface="Roboto"/>
                <a:cs typeface="Roboto"/>
                <a:sym typeface="Roboto"/>
              </a:rPr>
              <a:t>Nafdeek</a:t>
            </a:r>
            <a:r>
              <a:rPr lang="en-US" sz="1100" b="1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 logo on the top</a:t>
            </a:r>
            <a:endParaRPr sz="11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2" name="Google Shape;365;p19">
            <a:extLst>
              <a:ext uri="{FF2B5EF4-FFF2-40B4-BE49-F238E27FC236}">
                <a16:creationId xmlns:a16="http://schemas.microsoft.com/office/drawing/2014/main" id="{C331105E-2687-0BD3-873E-689E34FEE097}"/>
              </a:ext>
            </a:extLst>
          </p:cNvPr>
          <p:cNvSpPr txBox="1"/>
          <p:nvPr/>
        </p:nvSpPr>
        <p:spPr>
          <a:xfrm>
            <a:off x="6356162" y="1082552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F</a:t>
            </a: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ind nearest volunteer</a:t>
            </a:r>
            <a:endParaRPr sz="1100" b="1" dirty="0">
              <a:solidFill>
                <a:schemeClr val="dk1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366;p19">
            <a:extLst>
              <a:ext uri="{FF2B5EF4-FFF2-40B4-BE49-F238E27FC236}">
                <a16:creationId xmlns:a16="http://schemas.microsoft.com/office/drawing/2014/main" id="{1B2A0697-BFA5-ABE4-9B3D-55924632919E}"/>
              </a:ext>
            </a:extLst>
          </p:cNvPr>
          <p:cNvSpPr txBox="1"/>
          <p:nvPr/>
        </p:nvSpPr>
        <p:spPr>
          <a:xfrm>
            <a:off x="1819216" y="2036364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Select whether Voice/ Video / Chat / In-person</a:t>
            </a:r>
            <a:endParaRPr sz="11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367;p19">
            <a:extLst>
              <a:ext uri="{FF2B5EF4-FFF2-40B4-BE49-F238E27FC236}">
                <a16:creationId xmlns:a16="http://schemas.microsoft.com/office/drawing/2014/main" id="{FA467304-5540-DA2B-4C7E-293D03E8B236}"/>
              </a:ext>
            </a:extLst>
          </p:cNvPr>
          <p:cNvSpPr txBox="1"/>
          <p:nvPr/>
        </p:nvSpPr>
        <p:spPr>
          <a:xfrm>
            <a:off x="116732" y="5294227"/>
            <a:ext cx="1930659" cy="545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Enter MOI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&amp;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LOGIN</a:t>
            </a:r>
            <a:endParaRPr sz="1100" b="1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pic>
        <p:nvPicPr>
          <p:cNvPr id="68" name="Picture 67" descr="A logo of a bird with wings and a black background&#10;&#10;Description automatically generated">
            <a:extLst>
              <a:ext uri="{FF2B5EF4-FFF2-40B4-BE49-F238E27FC236}">
                <a16:creationId xmlns:a16="http://schemas.microsoft.com/office/drawing/2014/main" id="{5E4B93DA-A4B1-6A8B-D227-AE38AB8197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7" y="4102586"/>
            <a:ext cx="507913" cy="537704"/>
          </a:xfrm>
          <a:prstGeom prst="rect">
            <a:avLst/>
          </a:prstGeom>
        </p:spPr>
      </p:pic>
      <p:sp>
        <p:nvSpPr>
          <p:cNvPr id="69" name="Freeform 2047">
            <a:extLst>
              <a:ext uri="{FF2B5EF4-FFF2-40B4-BE49-F238E27FC236}">
                <a16:creationId xmlns:a16="http://schemas.microsoft.com/office/drawing/2014/main" id="{A627108B-E383-6AD4-7AD6-D080C57B2545}"/>
              </a:ext>
            </a:extLst>
          </p:cNvPr>
          <p:cNvSpPr/>
          <p:nvPr/>
        </p:nvSpPr>
        <p:spPr>
          <a:xfrm>
            <a:off x="3361967" y="5272395"/>
            <a:ext cx="378534" cy="407411"/>
          </a:xfrm>
          <a:custGeom>
            <a:avLst/>
            <a:gdLst>
              <a:gd name="connsiteX0" fmla="*/ 3841610 w 4804487"/>
              <a:gd name="connsiteY0" fmla="*/ 87716 h 4752097"/>
              <a:gd name="connsiteX1" fmla="*/ 4680653 w 4804487"/>
              <a:gd name="connsiteY1" fmla="*/ 929794 h 4752097"/>
              <a:gd name="connsiteX2" fmla="*/ 3841610 w 4804487"/>
              <a:gd name="connsiteY2" fmla="*/ 1771871 h 4752097"/>
              <a:gd name="connsiteX3" fmla="*/ 3002567 w 4804487"/>
              <a:gd name="connsiteY3" fmla="*/ 929794 h 4752097"/>
              <a:gd name="connsiteX4" fmla="*/ 3841610 w 4804487"/>
              <a:gd name="connsiteY4" fmla="*/ 87716 h 4752097"/>
              <a:gd name="connsiteX5" fmla="*/ 2327368 w 4804487"/>
              <a:gd name="connsiteY5" fmla="*/ 325 h 4752097"/>
              <a:gd name="connsiteX6" fmla="*/ 2319393 w 4804487"/>
              <a:gd name="connsiteY6" fmla="*/ 3836056 h 4752097"/>
              <a:gd name="connsiteX7" fmla="*/ 2320012 w 4804487"/>
              <a:gd name="connsiteY7" fmla="*/ 3836056 h 4752097"/>
              <a:gd name="connsiteX8" fmla="*/ 2320012 w 4804487"/>
              <a:gd name="connsiteY8" fmla="*/ 4064446 h 4752097"/>
              <a:gd name="connsiteX9" fmla="*/ 2397896 w 4804487"/>
              <a:gd name="connsiteY9" fmla="*/ 4142330 h 4752097"/>
              <a:gd name="connsiteX10" fmla="*/ 2397895 w 4804487"/>
              <a:gd name="connsiteY10" fmla="*/ 4142331 h 4752097"/>
              <a:gd name="connsiteX11" fmla="*/ 2475779 w 4804487"/>
              <a:gd name="connsiteY11" fmla="*/ 4064447 h 4752097"/>
              <a:gd name="connsiteX12" fmla="*/ 2475779 w 4804487"/>
              <a:gd name="connsiteY12" fmla="*/ 3836056 h 4752097"/>
              <a:gd name="connsiteX13" fmla="*/ 2475779 w 4804487"/>
              <a:gd name="connsiteY13" fmla="*/ 3003617 h 4752097"/>
              <a:gd name="connsiteX14" fmla="*/ 2476332 w 4804487"/>
              <a:gd name="connsiteY14" fmla="*/ 3002283 h 4752097"/>
              <a:gd name="connsiteX15" fmla="*/ 2475779 w 4804487"/>
              <a:gd name="connsiteY15" fmla="*/ 2993978 h 4752097"/>
              <a:gd name="connsiteX16" fmla="*/ 3584783 w 4804487"/>
              <a:gd name="connsiteY16" fmla="*/ 2151902 h 4752097"/>
              <a:gd name="connsiteX17" fmla="*/ 3615405 w 4804487"/>
              <a:gd name="connsiteY17" fmla="*/ 2153075 h 4752097"/>
              <a:gd name="connsiteX18" fmla="*/ 3618239 w 4804487"/>
              <a:gd name="connsiteY18" fmla="*/ 2151902 h 4752097"/>
              <a:gd name="connsiteX19" fmla="*/ 4778366 w 4804487"/>
              <a:gd name="connsiteY19" fmla="*/ 2151902 h 4752097"/>
              <a:gd name="connsiteX20" fmla="*/ 4803292 w 4804487"/>
              <a:gd name="connsiteY20" fmla="*/ 2176826 h 4752097"/>
              <a:gd name="connsiteX21" fmla="*/ 4803292 w 4804487"/>
              <a:gd name="connsiteY21" fmla="*/ 2552148 h 4752097"/>
              <a:gd name="connsiteX22" fmla="*/ 4804487 w 4804487"/>
              <a:gd name="connsiteY22" fmla="*/ 2555034 h 4752097"/>
              <a:gd name="connsiteX23" fmla="*/ 4804487 w 4804487"/>
              <a:gd name="connsiteY23" fmla="*/ 4578873 h 4752097"/>
              <a:gd name="connsiteX24" fmla="*/ 4801214 w 4804487"/>
              <a:gd name="connsiteY24" fmla="*/ 4575435 h 4752097"/>
              <a:gd name="connsiteX25" fmla="*/ 4371130 w 4804487"/>
              <a:gd name="connsiteY25" fmla="*/ 4374534 h 4752097"/>
              <a:gd name="connsiteX26" fmla="*/ 3929182 w 4804487"/>
              <a:gd name="connsiteY26" fmla="*/ 4351147 h 4752097"/>
              <a:gd name="connsiteX27" fmla="*/ 3784057 w 4804487"/>
              <a:gd name="connsiteY27" fmla="*/ 4373983 h 4752097"/>
              <a:gd name="connsiteX28" fmla="*/ 3768095 w 4804487"/>
              <a:gd name="connsiteY28" fmla="*/ 4381025 h 4752097"/>
              <a:gd name="connsiteX29" fmla="*/ 3402470 w 4804487"/>
              <a:gd name="connsiteY29" fmla="*/ 4522206 h 4752097"/>
              <a:gd name="connsiteX30" fmla="*/ 2435944 w 4804487"/>
              <a:gd name="connsiteY30" fmla="*/ 4746937 h 4752097"/>
              <a:gd name="connsiteX31" fmla="*/ 2430579 w 4804487"/>
              <a:gd name="connsiteY31" fmla="*/ 4744699 h 4752097"/>
              <a:gd name="connsiteX32" fmla="*/ 2383896 w 4804487"/>
              <a:gd name="connsiteY32" fmla="*/ 4746603 h 4752097"/>
              <a:gd name="connsiteX33" fmla="*/ 2317506 w 4804487"/>
              <a:gd name="connsiteY33" fmla="*/ 4743796 h 4752097"/>
              <a:gd name="connsiteX34" fmla="*/ 2317500 w 4804487"/>
              <a:gd name="connsiteY34" fmla="*/ 4746427 h 4752097"/>
              <a:gd name="connsiteX35" fmla="*/ 292124 w 4804487"/>
              <a:gd name="connsiteY35" fmla="*/ 3533300 h 4752097"/>
              <a:gd name="connsiteX36" fmla="*/ 296711 w 4804487"/>
              <a:gd name="connsiteY36" fmla="*/ 1204859 h 4752097"/>
              <a:gd name="connsiteX37" fmla="*/ 2327368 w 4804487"/>
              <a:gd name="connsiteY37" fmla="*/ 325 h 4752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804487" h="4752097">
                <a:moveTo>
                  <a:pt x="3841610" y="87716"/>
                </a:moveTo>
                <a:cubicBezTo>
                  <a:pt x="4305001" y="87716"/>
                  <a:pt x="4680653" y="464727"/>
                  <a:pt x="4680653" y="929794"/>
                </a:cubicBezTo>
                <a:cubicBezTo>
                  <a:pt x="4680653" y="1394860"/>
                  <a:pt x="4305001" y="1771871"/>
                  <a:pt x="3841610" y="1771871"/>
                </a:cubicBezTo>
                <a:cubicBezTo>
                  <a:pt x="3378220" y="1771871"/>
                  <a:pt x="3002567" y="1394860"/>
                  <a:pt x="3002567" y="929794"/>
                </a:cubicBezTo>
                <a:cubicBezTo>
                  <a:pt x="3002567" y="464727"/>
                  <a:pt x="3378220" y="87716"/>
                  <a:pt x="3841610" y="87716"/>
                </a:cubicBezTo>
                <a:close/>
                <a:moveTo>
                  <a:pt x="2327368" y="325"/>
                </a:moveTo>
                <a:lnTo>
                  <a:pt x="2319393" y="3836056"/>
                </a:lnTo>
                <a:lnTo>
                  <a:pt x="2320012" y="3836056"/>
                </a:lnTo>
                <a:lnTo>
                  <a:pt x="2320012" y="4064446"/>
                </a:lnTo>
                <a:cubicBezTo>
                  <a:pt x="2320012" y="4107460"/>
                  <a:pt x="2354882" y="4142330"/>
                  <a:pt x="2397896" y="4142330"/>
                </a:cubicBezTo>
                <a:lnTo>
                  <a:pt x="2397895" y="4142331"/>
                </a:lnTo>
                <a:cubicBezTo>
                  <a:pt x="2440909" y="4142331"/>
                  <a:pt x="2475779" y="4107461"/>
                  <a:pt x="2475779" y="4064447"/>
                </a:cubicBezTo>
                <a:lnTo>
                  <a:pt x="2475779" y="3836056"/>
                </a:lnTo>
                <a:lnTo>
                  <a:pt x="2475779" y="3003617"/>
                </a:lnTo>
                <a:lnTo>
                  <a:pt x="2476332" y="3002283"/>
                </a:lnTo>
                <a:lnTo>
                  <a:pt x="2475779" y="2993978"/>
                </a:lnTo>
                <a:cubicBezTo>
                  <a:pt x="2475779" y="2528912"/>
                  <a:pt x="2972297" y="2151902"/>
                  <a:pt x="3584783" y="2151902"/>
                </a:cubicBezTo>
                <a:lnTo>
                  <a:pt x="3615405" y="2153075"/>
                </a:lnTo>
                <a:lnTo>
                  <a:pt x="3618239" y="2151902"/>
                </a:lnTo>
                <a:lnTo>
                  <a:pt x="4778366" y="2151902"/>
                </a:lnTo>
                <a:cubicBezTo>
                  <a:pt x="4792132" y="2151902"/>
                  <a:pt x="4803292" y="2163060"/>
                  <a:pt x="4803292" y="2176826"/>
                </a:cubicBezTo>
                <a:lnTo>
                  <a:pt x="4803292" y="2552148"/>
                </a:lnTo>
                <a:lnTo>
                  <a:pt x="4804487" y="2555034"/>
                </a:lnTo>
                <a:lnTo>
                  <a:pt x="4804487" y="4578873"/>
                </a:lnTo>
                <a:lnTo>
                  <a:pt x="4801214" y="4575435"/>
                </a:lnTo>
                <a:cubicBezTo>
                  <a:pt x="4698762" y="4484759"/>
                  <a:pt x="4550278" y="4413258"/>
                  <a:pt x="4371130" y="4374534"/>
                </a:cubicBezTo>
                <a:cubicBezTo>
                  <a:pt x="4228753" y="4343759"/>
                  <a:pt x="4076556" y="4335959"/>
                  <a:pt x="3929182" y="4351147"/>
                </a:cubicBezTo>
                <a:lnTo>
                  <a:pt x="3784057" y="4373983"/>
                </a:lnTo>
                <a:lnTo>
                  <a:pt x="3768095" y="4381025"/>
                </a:lnTo>
                <a:cubicBezTo>
                  <a:pt x="3656946" y="4427886"/>
                  <a:pt x="3533458" y="4475781"/>
                  <a:pt x="3402470" y="4522206"/>
                </a:cubicBezTo>
                <a:cubicBezTo>
                  <a:pt x="2944012" y="4684694"/>
                  <a:pt x="2545579" y="4775324"/>
                  <a:pt x="2435944" y="4746937"/>
                </a:cubicBezTo>
                <a:lnTo>
                  <a:pt x="2430579" y="4744699"/>
                </a:lnTo>
                <a:lnTo>
                  <a:pt x="2383896" y="4746603"/>
                </a:lnTo>
                <a:lnTo>
                  <a:pt x="2317506" y="4743796"/>
                </a:lnTo>
                <a:lnTo>
                  <a:pt x="2317500" y="4746427"/>
                </a:lnTo>
                <a:cubicBezTo>
                  <a:pt x="1478996" y="4757019"/>
                  <a:pt x="701990" y="4291620"/>
                  <a:pt x="292124" y="3533300"/>
                </a:cubicBezTo>
                <a:cubicBezTo>
                  <a:pt x="-99002" y="2809652"/>
                  <a:pt x="-97263" y="1926845"/>
                  <a:pt x="296711" y="1204859"/>
                </a:cubicBezTo>
                <a:cubicBezTo>
                  <a:pt x="709653" y="448113"/>
                  <a:pt x="1488730" y="-14016"/>
                  <a:pt x="2327368" y="32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algn="ctr" defTabSz="914400" rtl="0" eaLnBrk="1" latinLnBrk="0" hangingPunct="1"/>
            <a:endParaRPr lang="en-AE"/>
          </a:p>
        </p:txBody>
      </p:sp>
      <p:pic>
        <p:nvPicPr>
          <p:cNvPr id="71" name="Picture 70" descr="A person with a question mark&#10;&#10;Description automatically generated">
            <a:extLst>
              <a:ext uri="{FF2B5EF4-FFF2-40B4-BE49-F238E27FC236}">
                <a16:creationId xmlns:a16="http://schemas.microsoft.com/office/drawing/2014/main" id="{1503676E-0FF8-0554-E6B4-55836789B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53" y="3543119"/>
            <a:ext cx="645868" cy="683752"/>
          </a:xfrm>
          <a:prstGeom prst="rect">
            <a:avLst/>
          </a:prstGeom>
        </p:spPr>
      </p:pic>
      <p:pic>
        <p:nvPicPr>
          <p:cNvPr id="73" name="Picture 72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1B7F333D-3DF8-7333-B47D-35188D1DA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23" y="2741272"/>
            <a:ext cx="432645" cy="458022"/>
          </a:xfrm>
          <a:prstGeom prst="rect">
            <a:avLst/>
          </a:prstGeom>
        </p:spPr>
      </p:pic>
      <p:pic>
        <p:nvPicPr>
          <p:cNvPr id="75" name="Graphic 74" descr="Marker outline">
            <a:extLst>
              <a:ext uri="{FF2B5EF4-FFF2-40B4-BE49-F238E27FC236}">
                <a16:creationId xmlns:a16="http://schemas.microsoft.com/office/drawing/2014/main" id="{2B4949C4-3E43-A174-BC6A-9D3D26ECE1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5294" y="2393064"/>
            <a:ext cx="428217" cy="453334"/>
          </a:xfrm>
          <a:prstGeom prst="rect">
            <a:avLst/>
          </a:prstGeom>
        </p:spPr>
      </p:pic>
      <p:pic>
        <p:nvPicPr>
          <p:cNvPr id="77" name="Graphic 76" descr="List outline">
            <a:extLst>
              <a:ext uri="{FF2B5EF4-FFF2-40B4-BE49-F238E27FC236}">
                <a16:creationId xmlns:a16="http://schemas.microsoft.com/office/drawing/2014/main" id="{3CC9B2F0-BB71-F622-2A0B-95EB8431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43870" y="4752569"/>
            <a:ext cx="514885" cy="545085"/>
          </a:xfrm>
          <a:prstGeom prst="rect">
            <a:avLst/>
          </a:prstGeom>
        </p:spPr>
      </p:pic>
      <p:pic>
        <p:nvPicPr>
          <p:cNvPr id="81" name="Graphic 80" descr="Share outline">
            <a:extLst>
              <a:ext uri="{FF2B5EF4-FFF2-40B4-BE49-F238E27FC236}">
                <a16:creationId xmlns:a16="http://schemas.microsoft.com/office/drawing/2014/main" id="{5E55AE12-CFA3-7889-E88D-26D7DD32D3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16457" y="3178068"/>
            <a:ext cx="362252" cy="383499"/>
          </a:xfrm>
          <a:prstGeom prst="rect">
            <a:avLst/>
          </a:prstGeom>
        </p:spPr>
      </p:pic>
      <p:pic>
        <p:nvPicPr>
          <p:cNvPr id="86" name="Content Placeholder 32" descr="A black cell phone with a black background&#10;&#10;Description automatically generated">
            <a:extLst>
              <a:ext uri="{FF2B5EF4-FFF2-40B4-BE49-F238E27FC236}">
                <a16:creationId xmlns:a16="http://schemas.microsoft.com/office/drawing/2014/main" id="{50B5D372-B459-3326-6AB6-A7651CD154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85" y="253608"/>
            <a:ext cx="3097834" cy="4722172"/>
          </a:xfrm>
          <a:prstGeom prst="rect">
            <a:avLst/>
          </a:prstGeom>
        </p:spPr>
      </p:pic>
      <p:pic>
        <p:nvPicPr>
          <p:cNvPr id="87" name="Picture 86" descr="A black and white logo&#10;&#10;Description automatically generated">
            <a:extLst>
              <a:ext uri="{FF2B5EF4-FFF2-40B4-BE49-F238E27FC236}">
                <a16:creationId xmlns:a16="http://schemas.microsoft.com/office/drawing/2014/main" id="{BBDEC0D4-0A68-93E8-1D2A-9594F18A80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782" y="-191437"/>
            <a:ext cx="1440740" cy="14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9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olunteer">
            <a:hlinkClick r:id="" action="ppaction://media"/>
            <a:extLst>
              <a:ext uri="{FF2B5EF4-FFF2-40B4-BE49-F238E27FC236}">
                <a16:creationId xmlns:a16="http://schemas.microsoft.com/office/drawing/2014/main" id="{2C086BC1-8286-ABDB-9ED3-D6701FA3DE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17547" y="1742447"/>
            <a:ext cx="1927885" cy="41725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1B9BEA-29BA-8F8C-42DB-2EB65C6CAD39}"/>
              </a:ext>
            </a:extLst>
          </p:cNvPr>
          <p:cNvSpPr/>
          <p:nvPr/>
        </p:nvSpPr>
        <p:spPr>
          <a:xfrm rot="3016008">
            <a:off x="1326155" y="2722427"/>
            <a:ext cx="1030359" cy="1673064"/>
          </a:xfrm>
          <a:prstGeom prst="rect">
            <a:avLst/>
          </a:prstGeom>
          <a:gradFill>
            <a:gsLst>
              <a:gs pos="0">
                <a:schemeClr val="tx2">
                  <a:lumMod val="75000"/>
                  <a:lumOff val="25000"/>
                </a:schemeClr>
              </a:gs>
              <a:gs pos="100000">
                <a:schemeClr val="tx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64A6DBC-566C-6BE4-8158-55C5F20C2F8E}"/>
              </a:ext>
            </a:extLst>
          </p:cNvPr>
          <p:cNvSpPr/>
          <p:nvPr/>
        </p:nvSpPr>
        <p:spPr>
          <a:xfrm>
            <a:off x="236939" y="2353922"/>
            <a:ext cx="1286033" cy="2133507"/>
          </a:xfrm>
          <a:custGeom>
            <a:avLst/>
            <a:gdLst>
              <a:gd name="connsiteX0" fmla="*/ 0 w 1529010"/>
              <a:gd name="connsiteY0" fmla="*/ 0 h 2639250"/>
              <a:gd name="connsiteX1" fmla="*/ 11175 w 1529010"/>
              <a:gd name="connsiteY1" fmla="*/ 0 h 2639250"/>
              <a:gd name="connsiteX2" fmla="*/ 774164 w 1529010"/>
              <a:gd name="connsiteY2" fmla="*/ 518623 h 2639250"/>
              <a:gd name="connsiteX3" fmla="*/ 1529010 w 1529010"/>
              <a:gd name="connsiteY3" fmla="*/ 5536 h 2639250"/>
              <a:gd name="connsiteX4" fmla="*/ 1529010 w 1529010"/>
              <a:gd name="connsiteY4" fmla="*/ 2639250 h 2639250"/>
              <a:gd name="connsiteX5" fmla="*/ 0 w 1529010"/>
              <a:gd name="connsiteY5" fmla="*/ 2639250 h 263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9010" h="2639250">
                <a:moveTo>
                  <a:pt x="0" y="0"/>
                </a:moveTo>
                <a:lnTo>
                  <a:pt x="11175" y="0"/>
                </a:lnTo>
                <a:lnTo>
                  <a:pt x="774164" y="518623"/>
                </a:lnTo>
                <a:lnTo>
                  <a:pt x="1529010" y="5536"/>
                </a:lnTo>
                <a:lnTo>
                  <a:pt x="1529010" y="2639250"/>
                </a:lnTo>
                <a:lnTo>
                  <a:pt x="0" y="263925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04A78-14CF-FB80-190F-C39B54FFE6DA}"/>
              </a:ext>
            </a:extLst>
          </p:cNvPr>
          <p:cNvSpPr/>
          <p:nvPr/>
        </p:nvSpPr>
        <p:spPr>
          <a:xfrm rot="3016008">
            <a:off x="3220950" y="2717336"/>
            <a:ext cx="1030359" cy="1673064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7A3CB1-F5D7-3A22-3009-B162E7161A5C}"/>
              </a:ext>
            </a:extLst>
          </p:cNvPr>
          <p:cNvSpPr/>
          <p:nvPr/>
        </p:nvSpPr>
        <p:spPr>
          <a:xfrm>
            <a:off x="2148558" y="2628049"/>
            <a:ext cx="1284945" cy="186182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72B9A-A04B-0A5E-1155-46EEA8F0253E}"/>
              </a:ext>
            </a:extLst>
          </p:cNvPr>
          <p:cNvSpPr/>
          <p:nvPr/>
        </p:nvSpPr>
        <p:spPr>
          <a:xfrm rot="3016008">
            <a:off x="5129444" y="2712244"/>
            <a:ext cx="1030359" cy="1673064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063484-04AB-C8F1-DD9F-2D38A6BA9741}"/>
              </a:ext>
            </a:extLst>
          </p:cNvPr>
          <p:cNvSpPr/>
          <p:nvPr/>
        </p:nvSpPr>
        <p:spPr>
          <a:xfrm>
            <a:off x="4048625" y="2622958"/>
            <a:ext cx="1272752" cy="185673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219547-DB32-DF09-ECD9-D56B6156B9AF}"/>
              </a:ext>
            </a:extLst>
          </p:cNvPr>
          <p:cNvSpPr/>
          <p:nvPr/>
        </p:nvSpPr>
        <p:spPr>
          <a:xfrm rot="3016008">
            <a:off x="7003684" y="2707150"/>
            <a:ext cx="1030359" cy="1673064"/>
          </a:xfrm>
          <a:prstGeom prst="rect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72A32D-26EC-1554-2A1A-8F8DBC42B02A}"/>
              </a:ext>
            </a:extLst>
          </p:cNvPr>
          <p:cNvSpPr/>
          <p:nvPr/>
        </p:nvSpPr>
        <p:spPr>
          <a:xfrm>
            <a:off x="5920513" y="2628047"/>
            <a:ext cx="1309358" cy="184654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36F47B-A8BB-F06A-A65E-D475751DAA55}"/>
              </a:ext>
            </a:extLst>
          </p:cNvPr>
          <p:cNvSpPr/>
          <p:nvPr/>
        </p:nvSpPr>
        <p:spPr>
          <a:xfrm>
            <a:off x="7795841" y="2642455"/>
            <a:ext cx="1286033" cy="18126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 dirty="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F03540C-77BB-7C01-2A61-91B92554AF14}"/>
              </a:ext>
            </a:extLst>
          </p:cNvPr>
          <p:cNvSpPr/>
          <p:nvPr/>
        </p:nvSpPr>
        <p:spPr>
          <a:xfrm rot="10800000">
            <a:off x="7484611" y="4450002"/>
            <a:ext cx="1971906" cy="907121"/>
          </a:xfrm>
          <a:prstGeom prst="triangl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DFB729-BB7B-E56D-1A4A-B60147C69775}"/>
              </a:ext>
            </a:extLst>
          </p:cNvPr>
          <p:cNvSpPr txBox="1"/>
          <p:nvPr/>
        </p:nvSpPr>
        <p:spPr>
          <a:xfrm>
            <a:off x="419739" y="3876374"/>
            <a:ext cx="94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Step 1</a:t>
            </a:r>
            <a:endParaRPr lang="en-AE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67C3BB-2452-76D9-C806-195A339F8C2C}"/>
              </a:ext>
            </a:extLst>
          </p:cNvPr>
          <p:cNvSpPr txBox="1"/>
          <p:nvPr/>
        </p:nvSpPr>
        <p:spPr>
          <a:xfrm>
            <a:off x="7954277" y="3868926"/>
            <a:ext cx="1037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Montserrat ExtraBold" panose="00000900000000000000" pitchFamily="2" charset="0"/>
              </a:rPr>
              <a:t>Ready to go</a:t>
            </a:r>
            <a:endParaRPr lang="en-AE" b="1" dirty="0">
              <a:latin typeface="Montserrat ExtraBold" panose="000009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A5939B-A08B-CF3A-2351-077B7D4EF1DD}"/>
              </a:ext>
            </a:extLst>
          </p:cNvPr>
          <p:cNvSpPr txBox="1"/>
          <p:nvPr/>
        </p:nvSpPr>
        <p:spPr>
          <a:xfrm>
            <a:off x="6058725" y="3866656"/>
            <a:ext cx="107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Step 4</a:t>
            </a:r>
            <a:endParaRPr lang="en-AE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1A257F-7626-04D3-32F1-9047D56075CB}"/>
              </a:ext>
            </a:extLst>
          </p:cNvPr>
          <p:cNvSpPr txBox="1"/>
          <p:nvPr/>
        </p:nvSpPr>
        <p:spPr>
          <a:xfrm>
            <a:off x="4183620" y="3866656"/>
            <a:ext cx="102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Step 3</a:t>
            </a:r>
            <a:endParaRPr lang="en-AE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E8789A-C232-BFEC-D769-09015DE64E60}"/>
              </a:ext>
            </a:extLst>
          </p:cNvPr>
          <p:cNvSpPr txBox="1"/>
          <p:nvPr/>
        </p:nvSpPr>
        <p:spPr>
          <a:xfrm>
            <a:off x="2324443" y="3880103"/>
            <a:ext cx="96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ontserrat ExtraBold" panose="00000900000000000000" pitchFamily="2" charset="0"/>
              </a:rPr>
              <a:t>Step 2</a:t>
            </a:r>
            <a:endParaRPr lang="en-AE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921314-0214-10F5-D00C-51A11F0881D0}"/>
              </a:ext>
            </a:extLst>
          </p:cNvPr>
          <p:cNvSpPr txBox="1"/>
          <p:nvPr/>
        </p:nvSpPr>
        <p:spPr>
          <a:xfrm>
            <a:off x="277240" y="4554310"/>
            <a:ext cx="1182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2">
                    <a:lumMod val="90000"/>
                    <a:lumOff val="10000"/>
                  </a:schemeClr>
                </a:solidFill>
                <a:latin typeface="Montserrat ExtraBold" panose="00000900000000000000" pitchFamily="2" charset="0"/>
              </a:rPr>
              <a:t>NAFDEEK</a:t>
            </a:r>
          </a:p>
          <a:p>
            <a:pPr algn="ctr"/>
            <a:r>
              <a:rPr lang="en-US" sz="1500" dirty="0">
                <a:solidFill>
                  <a:schemeClr val="tx2">
                    <a:lumMod val="90000"/>
                    <a:lumOff val="10000"/>
                  </a:schemeClr>
                </a:solidFill>
                <a:latin typeface="Montserrat ExtraBold" panose="00000900000000000000" pitchFamily="2" charset="0"/>
              </a:rPr>
              <a:t>Login</a:t>
            </a:r>
            <a:endParaRPr lang="en-AE" sz="1500" dirty="0">
              <a:solidFill>
                <a:schemeClr val="tx2">
                  <a:lumMod val="90000"/>
                  <a:lumOff val="10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F0D19E-A3FB-64DA-FBB9-D85401D99A88}"/>
              </a:ext>
            </a:extLst>
          </p:cNvPr>
          <p:cNvSpPr txBox="1"/>
          <p:nvPr/>
        </p:nvSpPr>
        <p:spPr>
          <a:xfrm>
            <a:off x="1968917" y="4555920"/>
            <a:ext cx="1690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2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Qualifications</a:t>
            </a:r>
            <a:endParaRPr lang="en-AE" sz="1500" dirty="0">
              <a:solidFill>
                <a:schemeClr val="tx2">
                  <a:lumMod val="75000"/>
                  <a:lumOff val="25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21C1DD-2B37-0806-E218-69A20AB0DFCA}"/>
              </a:ext>
            </a:extLst>
          </p:cNvPr>
          <p:cNvSpPr txBox="1"/>
          <p:nvPr/>
        </p:nvSpPr>
        <p:spPr>
          <a:xfrm>
            <a:off x="3978539" y="4555920"/>
            <a:ext cx="14296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2">
                    <a:lumMod val="50000"/>
                    <a:lumOff val="50000"/>
                  </a:schemeClr>
                </a:solidFill>
                <a:latin typeface="Montserrat ExtraBold" panose="00000900000000000000" pitchFamily="2" charset="0"/>
              </a:rPr>
              <a:t>Availability</a:t>
            </a:r>
            <a:endParaRPr lang="en-AE" sz="1500" dirty="0">
              <a:solidFill>
                <a:schemeClr val="tx2">
                  <a:lumMod val="50000"/>
                  <a:lumOff val="50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1E8B27-30D4-9F54-D594-6E873D11ADC5}"/>
              </a:ext>
            </a:extLst>
          </p:cNvPr>
          <p:cNvSpPr txBox="1"/>
          <p:nvPr/>
        </p:nvSpPr>
        <p:spPr>
          <a:xfrm>
            <a:off x="5702818" y="4555921"/>
            <a:ext cx="19084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2">
                    <a:lumMod val="25000"/>
                    <a:lumOff val="75000"/>
                  </a:schemeClr>
                </a:solidFill>
                <a:latin typeface="Montserrat ExtraBold" panose="00000900000000000000" pitchFamily="2" charset="0"/>
              </a:rPr>
              <a:t>Confidentiality</a:t>
            </a:r>
            <a:endParaRPr lang="en-AE" sz="1500" dirty="0">
              <a:solidFill>
                <a:schemeClr val="tx2">
                  <a:lumMod val="25000"/>
                  <a:lumOff val="75000"/>
                </a:schemeClr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C7BC0C3-294F-AA4E-D6CB-9978E3E95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9" y="3170748"/>
            <a:ext cx="585443" cy="562674"/>
          </a:xfrm>
          <a:prstGeom prst="rect">
            <a:avLst/>
          </a:prstGeom>
        </p:spPr>
      </p:pic>
      <p:pic>
        <p:nvPicPr>
          <p:cNvPr id="6" name="Graphic 5" descr="Diploma with solid fill">
            <a:extLst>
              <a:ext uri="{FF2B5EF4-FFF2-40B4-BE49-F238E27FC236}">
                <a16:creationId xmlns:a16="http://schemas.microsoft.com/office/drawing/2014/main" id="{007D8206-7D6E-02C0-651B-C7A01E30B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5098" y="3033108"/>
            <a:ext cx="769091" cy="739179"/>
          </a:xfrm>
          <a:prstGeom prst="rect">
            <a:avLst/>
          </a:prstGeom>
        </p:spPr>
      </p:pic>
      <p:pic>
        <p:nvPicPr>
          <p:cNvPr id="8" name="Graphic 7" descr="Daily calendar with solid fill">
            <a:extLst>
              <a:ext uri="{FF2B5EF4-FFF2-40B4-BE49-F238E27FC236}">
                <a16:creationId xmlns:a16="http://schemas.microsoft.com/office/drawing/2014/main" id="{ADE5D0A5-BC42-CCAC-945D-7981C8066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45690" y="3091724"/>
            <a:ext cx="646326" cy="621189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7465CFFC-3A9A-0798-7D86-3B9DC0E5A4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90872" y="3127318"/>
            <a:ext cx="769091" cy="739179"/>
          </a:xfrm>
          <a:prstGeom prst="rect">
            <a:avLst/>
          </a:prstGeom>
        </p:spPr>
      </p:pic>
      <p:pic>
        <p:nvPicPr>
          <p:cNvPr id="13" name="Graphic 12" descr="Checklist with solid fill">
            <a:extLst>
              <a:ext uri="{FF2B5EF4-FFF2-40B4-BE49-F238E27FC236}">
                <a16:creationId xmlns:a16="http://schemas.microsoft.com/office/drawing/2014/main" id="{5AD1E004-8144-973F-BB76-3844D29E5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86018" y="3059410"/>
            <a:ext cx="769091" cy="739179"/>
          </a:xfrm>
          <a:prstGeom prst="rect">
            <a:avLst/>
          </a:prstGeom>
        </p:spPr>
      </p:pic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BB89253A-916A-FD9F-F81A-C9189C6862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00" y="0"/>
            <a:ext cx="1269800" cy="126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0D4AF9-D89D-3241-BAAD-9FF7CDBC4C49}"/>
              </a:ext>
            </a:extLst>
          </p:cNvPr>
          <p:cNvSpPr txBox="1"/>
          <p:nvPr/>
        </p:nvSpPr>
        <p:spPr>
          <a:xfrm>
            <a:off x="165101" y="623200"/>
            <a:ext cx="118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HOW TO BECOME A VOLUNTEER</a:t>
            </a:r>
            <a:endParaRPr lang="en-AE" sz="3600" dirty="0">
              <a:effectLst>
                <a:outerShdw blurRad="139700" dir="2700000" sx="102000" sy="102000" algn="ctr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12" name="Content Placeholder 32" descr="A black cell phone with a black background&#10;&#10;Description automatically generated">
            <a:extLst>
              <a:ext uri="{FF2B5EF4-FFF2-40B4-BE49-F238E27FC236}">
                <a16:creationId xmlns:a16="http://schemas.microsoft.com/office/drawing/2014/main" id="{9D8F4215-9745-2A22-AC3A-ABE5470874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627" y="1532848"/>
            <a:ext cx="3012292" cy="459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0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F17F429-6179-3FB6-B935-CF36BA5E2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00" y="-158034"/>
            <a:ext cx="1269800" cy="12698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BDA1D3-B1FC-BE56-A2ED-FAC06889A12C}"/>
              </a:ext>
            </a:extLst>
          </p:cNvPr>
          <p:cNvSpPr/>
          <p:nvPr/>
        </p:nvSpPr>
        <p:spPr>
          <a:xfrm>
            <a:off x="4925360" y="1058974"/>
            <a:ext cx="21360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Empowerment </a:t>
            </a:r>
          </a:p>
          <a:p>
            <a:pPr algn="ctr"/>
            <a:r>
              <a:rPr lang="en-US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and Inclusion</a:t>
            </a:r>
            <a:endParaRPr lang="en-IN" sz="11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1EC619-DC68-8640-ECEB-462F9DD8ABEB}"/>
              </a:ext>
            </a:extLst>
          </p:cNvPr>
          <p:cNvSpPr/>
          <p:nvPr/>
        </p:nvSpPr>
        <p:spPr>
          <a:xfrm>
            <a:off x="7184515" y="2407448"/>
            <a:ext cx="20233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</a:rPr>
              <a:t>Community Engagement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F7DA4-8858-77E1-9E92-D8A51173FB34}"/>
              </a:ext>
            </a:extLst>
          </p:cNvPr>
          <p:cNvSpPr/>
          <p:nvPr/>
        </p:nvSpPr>
        <p:spPr>
          <a:xfrm>
            <a:off x="7032981" y="4530751"/>
            <a:ext cx="20694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Safety </a:t>
            </a:r>
          </a:p>
          <a:p>
            <a:pPr algn="ctr"/>
            <a:r>
              <a:rPr lang="en-IN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and </a:t>
            </a:r>
          </a:p>
          <a:p>
            <a:pPr algn="ctr"/>
            <a:r>
              <a:rPr lang="en-IN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AF70AE-5F58-0C86-2F31-9BDCD90C036E}"/>
              </a:ext>
            </a:extLst>
          </p:cNvPr>
          <p:cNvSpPr/>
          <p:nvPr/>
        </p:nvSpPr>
        <p:spPr>
          <a:xfrm>
            <a:off x="2935257" y="2249640"/>
            <a:ext cx="17028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</a:rPr>
              <a:t>Skill </a:t>
            </a:r>
          </a:p>
          <a:p>
            <a:pPr algn="ctr"/>
            <a:r>
              <a:rPr lang="en-US" sz="11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</a:rPr>
              <a:t>Development</a:t>
            </a:r>
          </a:p>
          <a:p>
            <a:pPr algn="ctr"/>
            <a:r>
              <a:rPr lang="en-US" sz="11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</a:rPr>
              <a:t> for </a:t>
            </a:r>
          </a:p>
          <a:p>
            <a:pPr algn="ctr"/>
            <a:r>
              <a:rPr lang="en-US" sz="11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  <a:ea typeface="Cambria" panose="02040503050406030204" pitchFamily="18" charset="0"/>
              </a:rPr>
              <a:t>Volunteers</a:t>
            </a:r>
            <a:endParaRPr lang="en-IN" sz="1100" b="1" dirty="0"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55C947-13F8-7847-70F4-B1673A8A9E25}"/>
              </a:ext>
            </a:extLst>
          </p:cNvPr>
          <p:cNvSpPr/>
          <p:nvPr/>
        </p:nvSpPr>
        <p:spPr>
          <a:xfrm>
            <a:off x="3092430" y="1745702"/>
            <a:ext cx="1418345" cy="1384798"/>
          </a:xfrm>
          <a:prstGeom prst="ellipse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AE93C8A-66D1-7283-8EB4-5D1BEC47E639}"/>
              </a:ext>
            </a:extLst>
          </p:cNvPr>
          <p:cNvSpPr/>
          <p:nvPr/>
        </p:nvSpPr>
        <p:spPr>
          <a:xfrm>
            <a:off x="5289727" y="412877"/>
            <a:ext cx="1418345" cy="1384798"/>
          </a:xfrm>
          <a:prstGeom prst="ellipse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EB3470-8DC1-EF9A-8D91-9F3058E791B9}"/>
              </a:ext>
            </a:extLst>
          </p:cNvPr>
          <p:cNvSpPr/>
          <p:nvPr/>
        </p:nvSpPr>
        <p:spPr>
          <a:xfrm>
            <a:off x="7487024" y="1745702"/>
            <a:ext cx="1418345" cy="1384798"/>
          </a:xfrm>
          <a:prstGeom prst="ellipse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6C265DE-137C-AFF1-AEE0-02C869392225}"/>
              </a:ext>
            </a:extLst>
          </p:cNvPr>
          <p:cNvSpPr/>
          <p:nvPr/>
        </p:nvSpPr>
        <p:spPr>
          <a:xfrm>
            <a:off x="7358559" y="3909328"/>
            <a:ext cx="1418345" cy="1384798"/>
          </a:xfrm>
          <a:prstGeom prst="ellipse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67C101B-5E50-D253-876E-E486673A880E}"/>
              </a:ext>
            </a:extLst>
          </p:cNvPr>
          <p:cNvSpPr/>
          <p:nvPr/>
        </p:nvSpPr>
        <p:spPr>
          <a:xfrm>
            <a:off x="5304623" y="5157866"/>
            <a:ext cx="1418345" cy="1384798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741743C-F136-D269-CE57-46CF91A3A3D0}"/>
              </a:ext>
            </a:extLst>
          </p:cNvPr>
          <p:cNvSpPr/>
          <p:nvPr/>
        </p:nvSpPr>
        <p:spPr>
          <a:xfrm>
            <a:off x="3181439" y="4098734"/>
            <a:ext cx="1418345" cy="1384798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D37174C-24E1-5B4E-46B7-E091B5933572}"/>
              </a:ext>
            </a:extLst>
          </p:cNvPr>
          <p:cNvSpPr/>
          <p:nvPr/>
        </p:nvSpPr>
        <p:spPr>
          <a:xfrm>
            <a:off x="2861794" y="4740949"/>
            <a:ext cx="20694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noProof="1">
                <a:latin typeface="Montserrat" panose="00000500000000000000" pitchFamily="2" charset="0"/>
              </a:rPr>
              <a:t>Incentives </a:t>
            </a:r>
          </a:p>
          <a:p>
            <a:pPr algn="ctr"/>
            <a:r>
              <a:rPr lang="en-US" sz="1100" b="1" noProof="1">
                <a:latin typeface="Montserrat" panose="00000500000000000000" pitchFamily="2" charset="0"/>
              </a:rPr>
              <a:t>for </a:t>
            </a:r>
          </a:p>
          <a:p>
            <a:pPr algn="ctr"/>
            <a:r>
              <a:rPr lang="en-US" sz="1100" b="1" noProof="1">
                <a:latin typeface="Montserrat" panose="00000500000000000000" pitchFamily="2" charset="0"/>
              </a:rPr>
              <a:t>Volunteers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D854D74-815E-2680-C79B-D42FFBE6F7AA}"/>
              </a:ext>
            </a:extLst>
          </p:cNvPr>
          <p:cNvSpPr/>
          <p:nvPr/>
        </p:nvSpPr>
        <p:spPr>
          <a:xfrm>
            <a:off x="4991937" y="5999661"/>
            <a:ext cx="20694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100" b="1" dirty="0">
                <a:latin typeface="Montserrat" panose="00000500000000000000" pitchFamily="2" charset="0"/>
                <a:ea typeface="Cambria" panose="02040503050406030204" pitchFamily="18" charset="0"/>
              </a:rPr>
              <a:t>Scalability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DDC958-0CE3-0953-DE3E-117CECC426C0}"/>
              </a:ext>
            </a:extLst>
          </p:cNvPr>
          <p:cNvCxnSpPr/>
          <p:nvPr/>
        </p:nvCxnSpPr>
        <p:spPr>
          <a:xfrm flipV="1">
            <a:off x="4343400" y="1336108"/>
            <a:ext cx="636622" cy="273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BB3ECAB-1356-F8F0-F93F-2FC0DB305D57}"/>
              </a:ext>
            </a:extLst>
          </p:cNvPr>
          <p:cNvCxnSpPr>
            <a:cxnSpLocks/>
          </p:cNvCxnSpPr>
          <p:nvPr/>
        </p:nvCxnSpPr>
        <p:spPr>
          <a:xfrm flipV="1">
            <a:off x="3801601" y="3360267"/>
            <a:ext cx="0" cy="549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3988F-B505-6B3B-6F30-F9F28AE9659E}"/>
              </a:ext>
            </a:extLst>
          </p:cNvPr>
          <p:cNvCxnSpPr>
            <a:cxnSpLocks/>
          </p:cNvCxnSpPr>
          <p:nvPr/>
        </p:nvCxnSpPr>
        <p:spPr>
          <a:xfrm flipH="1" flipV="1">
            <a:off x="4599784" y="5293880"/>
            <a:ext cx="520856" cy="228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2452E6-4E8A-28AE-4646-8CDEBD602084}"/>
              </a:ext>
            </a:extLst>
          </p:cNvPr>
          <p:cNvCxnSpPr>
            <a:cxnSpLocks/>
          </p:cNvCxnSpPr>
          <p:nvPr/>
        </p:nvCxnSpPr>
        <p:spPr>
          <a:xfrm flipH="1">
            <a:off x="6869907" y="5146974"/>
            <a:ext cx="557900" cy="374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F4A8C1A-1A2C-3240-7966-44E556FD785D}"/>
              </a:ext>
            </a:extLst>
          </p:cNvPr>
          <p:cNvCxnSpPr>
            <a:cxnSpLocks/>
          </p:cNvCxnSpPr>
          <p:nvPr/>
        </p:nvCxnSpPr>
        <p:spPr>
          <a:xfrm flipV="1">
            <a:off x="8196196" y="3238347"/>
            <a:ext cx="0" cy="549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D8FEB7-8FC8-980C-EBFA-306376066693}"/>
              </a:ext>
            </a:extLst>
          </p:cNvPr>
          <p:cNvCxnSpPr>
            <a:cxnSpLocks/>
          </p:cNvCxnSpPr>
          <p:nvPr/>
        </p:nvCxnSpPr>
        <p:spPr>
          <a:xfrm flipH="1" flipV="1">
            <a:off x="7051853" y="1303868"/>
            <a:ext cx="632337" cy="305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F5CBB7-015A-78A6-215F-A8591CFA686E}"/>
              </a:ext>
            </a:extLst>
          </p:cNvPr>
          <p:cNvSpPr txBox="1"/>
          <p:nvPr/>
        </p:nvSpPr>
        <p:spPr>
          <a:xfrm>
            <a:off x="4538260" y="2639470"/>
            <a:ext cx="2858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BENEFITS</a:t>
            </a:r>
          </a:p>
          <a:p>
            <a:pPr algn="ctr"/>
            <a:r>
              <a:rPr lang="en-US" sz="30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OF</a:t>
            </a:r>
          </a:p>
          <a:p>
            <a:pPr algn="ctr"/>
            <a:r>
              <a:rPr lang="en-US" sz="30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NAFDEEK</a:t>
            </a:r>
            <a:endParaRPr lang="en-AE" sz="3000" dirty="0">
              <a:effectLst>
                <a:outerShdw blurRad="139700" dir="2700000" sx="102000" sy="102000" algn="ctr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76" name="Picture 75" descr="A black and white image of a fist&#10;&#10;Description automatically generated">
            <a:extLst>
              <a:ext uri="{FF2B5EF4-FFF2-40B4-BE49-F238E27FC236}">
                <a16:creationId xmlns:a16="http://schemas.microsoft.com/office/drawing/2014/main" id="{AD54E41A-2B95-EA36-0B79-158719CEB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56" y="293466"/>
            <a:ext cx="906683" cy="906683"/>
          </a:xfrm>
          <a:prstGeom prst="rect">
            <a:avLst/>
          </a:prstGeom>
        </p:spPr>
      </p:pic>
      <p:pic>
        <p:nvPicPr>
          <p:cNvPr id="78" name="Picture 7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806524-41CE-470E-D812-B15C828A9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70" y="1804619"/>
            <a:ext cx="461665" cy="461665"/>
          </a:xfrm>
          <a:prstGeom prst="rect">
            <a:avLst/>
          </a:prstGeom>
        </p:spPr>
      </p:pic>
      <p:pic>
        <p:nvPicPr>
          <p:cNvPr id="80" name="Picture 7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316228-FD87-42AC-4764-A32DC9807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75" y="1888841"/>
            <a:ext cx="514439" cy="514439"/>
          </a:xfrm>
          <a:prstGeom prst="rect">
            <a:avLst/>
          </a:prstGeom>
        </p:spPr>
      </p:pic>
      <p:pic>
        <p:nvPicPr>
          <p:cNvPr id="84" name="Picture 8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D1D7D6-677B-7BDA-2ABD-67981558A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31" y="4138230"/>
            <a:ext cx="376462" cy="376462"/>
          </a:xfrm>
          <a:prstGeom prst="rect">
            <a:avLst/>
          </a:prstGeom>
        </p:spPr>
      </p:pic>
      <p:pic>
        <p:nvPicPr>
          <p:cNvPr id="86" name="Picture 8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6C3056-8778-1C67-52B0-23A2A7F210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22" y="5418611"/>
            <a:ext cx="447549" cy="447549"/>
          </a:xfrm>
          <a:prstGeom prst="rect">
            <a:avLst/>
          </a:prstGeom>
        </p:spPr>
      </p:pic>
      <p:pic>
        <p:nvPicPr>
          <p:cNvPr id="87" name="Picture 8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79B691-1A89-A2DF-90C0-2920BCFCE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31" y="4257559"/>
            <a:ext cx="483390" cy="4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972;p33">
            <a:extLst>
              <a:ext uri="{FF2B5EF4-FFF2-40B4-BE49-F238E27FC236}">
                <a16:creationId xmlns:a16="http://schemas.microsoft.com/office/drawing/2014/main" id="{7240FFCD-BEED-FB97-08DC-BEE0EBED7718}"/>
              </a:ext>
            </a:extLst>
          </p:cNvPr>
          <p:cNvSpPr/>
          <p:nvPr/>
        </p:nvSpPr>
        <p:spPr>
          <a:xfrm>
            <a:off x="1817002" y="3146859"/>
            <a:ext cx="1579319" cy="492036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899" y="1"/>
                </a:cubicBezTo>
                <a:lnTo>
                  <a:pt x="1262" y="1"/>
                </a:lnTo>
                <a:cubicBezTo>
                  <a:pt x="585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solidFill>
            <a:schemeClr val="accent1"/>
          </a:solidFill>
          <a:ln w="76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973;p33">
            <a:extLst>
              <a:ext uri="{FF2B5EF4-FFF2-40B4-BE49-F238E27FC236}">
                <a16:creationId xmlns:a16="http://schemas.microsoft.com/office/drawing/2014/main" id="{861CA67C-C06E-8914-55F8-BB2E049919B8}"/>
              </a:ext>
            </a:extLst>
          </p:cNvPr>
          <p:cNvSpPr/>
          <p:nvPr/>
        </p:nvSpPr>
        <p:spPr>
          <a:xfrm>
            <a:off x="1817004" y="3944572"/>
            <a:ext cx="1579319" cy="974901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85" y="7964"/>
                  <a:pt x="1262" y="7964"/>
                </a:cubicBezTo>
                <a:lnTo>
                  <a:pt x="25899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76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974;p33">
            <a:extLst>
              <a:ext uri="{FF2B5EF4-FFF2-40B4-BE49-F238E27FC236}">
                <a16:creationId xmlns:a16="http://schemas.microsoft.com/office/drawing/2014/main" id="{FBFDE2A0-0B16-103A-ADE5-9CB49638FB0F}"/>
              </a:ext>
            </a:extLst>
          </p:cNvPr>
          <p:cNvSpPr/>
          <p:nvPr/>
        </p:nvSpPr>
        <p:spPr>
          <a:xfrm>
            <a:off x="1518008" y="3794594"/>
            <a:ext cx="229757" cy="62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1" y="0"/>
                </a:moveTo>
                <a:lnTo>
                  <a:pt x="3948" y="0"/>
                </a:lnTo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975;p33">
            <a:extLst>
              <a:ext uri="{FF2B5EF4-FFF2-40B4-BE49-F238E27FC236}">
                <a16:creationId xmlns:a16="http://schemas.microsoft.com/office/drawing/2014/main" id="{C11F279A-DE3D-5005-277F-FF8B1B4ED89C}"/>
              </a:ext>
            </a:extLst>
          </p:cNvPr>
          <p:cNvSpPr/>
          <p:nvPr/>
        </p:nvSpPr>
        <p:spPr>
          <a:xfrm>
            <a:off x="1747694" y="3719541"/>
            <a:ext cx="140078" cy="148693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976;p33">
            <a:extLst>
              <a:ext uri="{FF2B5EF4-FFF2-40B4-BE49-F238E27FC236}">
                <a16:creationId xmlns:a16="http://schemas.microsoft.com/office/drawing/2014/main" id="{1A68FEE3-E394-423D-B469-95B7DC583C04}"/>
              </a:ext>
            </a:extLst>
          </p:cNvPr>
          <p:cNvSpPr/>
          <p:nvPr/>
        </p:nvSpPr>
        <p:spPr>
          <a:xfrm>
            <a:off x="1784414" y="3758519"/>
            <a:ext cx="66634" cy="70732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61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61" y="1145"/>
                </a:cubicBezTo>
                <a:cubicBezTo>
                  <a:pt x="888" y="1145"/>
                  <a:pt x="1145" y="888"/>
                  <a:pt x="1145" y="584"/>
                </a:cubicBezTo>
                <a:cubicBezTo>
                  <a:pt x="1145" y="257"/>
                  <a:pt x="888" y="0"/>
                  <a:pt x="5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977;p33">
            <a:extLst>
              <a:ext uri="{FF2B5EF4-FFF2-40B4-BE49-F238E27FC236}">
                <a16:creationId xmlns:a16="http://schemas.microsoft.com/office/drawing/2014/main" id="{89922313-4B9F-CDA9-6CAB-39D3D9C8ECFD}"/>
              </a:ext>
            </a:extLst>
          </p:cNvPr>
          <p:cNvSpPr/>
          <p:nvPr/>
        </p:nvSpPr>
        <p:spPr>
          <a:xfrm>
            <a:off x="3695114" y="3146859"/>
            <a:ext cx="1579319" cy="492036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900" y="1"/>
                </a:cubicBezTo>
                <a:lnTo>
                  <a:pt x="1262" y="1"/>
                </a:lnTo>
                <a:cubicBezTo>
                  <a:pt x="561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noFill/>
          <a:ln w="7600" cap="rnd" cmpd="sng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78;p33">
            <a:extLst>
              <a:ext uri="{FF2B5EF4-FFF2-40B4-BE49-F238E27FC236}">
                <a16:creationId xmlns:a16="http://schemas.microsoft.com/office/drawing/2014/main" id="{A92C5240-ADA6-E423-08FB-5F229633EDB1}"/>
              </a:ext>
            </a:extLst>
          </p:cNvPr>
          <p:cNvSpPr/>
          <p:nvPr/>
        </p:nvSpPr>
        <p:spPr>
          <a:xfrm>
            <a:off x="3695113" y="3944572"/>
            <a:ext cx="1579319" cy="974901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61" y="7964"/>
                  <a:pt x="1262" y="7964"/>
                </a:cubicBezTo>
                <a:lnTo>
                  <a:pt x="25900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7600" cap="rnd" cmpd="sng">
            <a:solidFill>
              <a:schemeClr val="tx2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79;p33">
            <a:extLst>
              <a:ext uri="{FF2B5EF4-FFF2-40B4-BE49-F238E27FC236}">
                <a16:creationId xmlns:a16="http://schemas.microsoft.com/office/drawing/2014/main" id="{6004C2CE-CCE5-0480-40FB-F368FA4C7038}"/>
              </a:ext>
            </a:extLst>
          </p:cNvPr>
          <p:cNvSpPr/>
          <p:nvPr/>
        </p:nvSpPr>
        <p:spPr>
          <a:xfrm>
            <a:off x="3396177" y="3794594"/>
            <a:ext cx="229700" cy="62"/>
          </a:xfrm>
          <a:custGeom>
            <a:avLst/>
            <a:gdLst/>
            <a:ahLst/>
            <a:cxnLst/>
            <a:rect l="l" t="t" r="r" b="b"/>
            <a:pathLst>
              <a:path w="3947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80;p33">
            <a:extLst>
              <a:ext uri="{FF2B5EF4-FFF2-40B4-BE49-F238E27FC236}">
                <a16:creationId xmlns:a16="http://schemas.microsoft.com/office/drawing/2014/main" id="{32561231-EAD2-977A-34E3-9AAF5CF24468}"/>
              </a:ext>
            </a:extLst>
          </p:cNvPr>
          <p:cNvSpPr/>
          <p:nvPr/>
        </p:nvSpPr>
        <p:spPr>
          <a:xfrm>
            <a:off x="3625806" y="3719541"/>
            <a:ext cx="140078" cy="148693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81;p33">
            <a:extLst>
              <a:ext uri="{FF2B5EF4-FFF2-40B4-BE49-F238E27FC236}">
                <a16:creationId xmlns:a16="http://schemas.microsoft.com/office/drawing/2014/main" id="{A0EC4B4C-9C0E-6545-432E-934696DF24BC}"/>
              </a:ext>
            </a:extLst>
          </p:cNvPr>
          <p:cNvSpPr/>
          <p:nvPr/>
        </p:nvSpPr>
        <p:spPr>
          <a:xfrm>
            <a:off x="3662526" y="3758519"/>
            <a:ext cx="66634" cy="70732"/>
          </a:xfrm>
          <a:custGeom>
            <a:avLst/>
            <a:gdLst/>
            <a:ahLst/>
            <a:cxnLst/>
            <a:rect l="l" t="t" r="r" b="b"/>
            <a:pathLst>
              <a:path w="1145" h="1145" extrusionOk="0">
                <a:moveTo>
                  <a:pt x="561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61" y="1145"/>
                </a:cubicBezTo>
                <a:cubicBezTo>
                  <a:pt x="888" y="1145"/>
                  <a:pt x="1145" y="888"/>
                  <a:pt x="1145" y="584"/>
                </a:cubicBezTo>
                <a:cubicBezTo>
                  <a:pt x="1145" y="257"/>
                  <a:pt x="888" y="0"/>
                  <a:pt x="5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82;p33">
            <a:extLst>
              <a:ext uri="{FF2B5EF4-FFF2-40B4-BE49-F238E27FC236}">
                <a16:creationId xmlns:a16="http://schemas.microsoft.com/office/drawing/2014/main" id="{C5F440F6-D1F7-96F6-8208-6FBDB10E82A9}"/>
              </a:ext>
            </a:extLst>
          </p:cNvPr>
          <p:cNvSpPr/>
          <p:nvPr/>
        </p:nvSpPr>
        <p:spPr>
          <a:xfrm>
            <a:off x="5573224" y="3146859"/>
            <a:ext cx="1579319" cy="492036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7" y="1"/>
                  <a:pt x="25876" y="1"/>
                </a:cubicBezTo>
                <a:lnTo>
                  <a:pt x="1262" y="1"/>
                </a:lnTo>
                <a:cubicBezTo>
                  <a:pt x="561" y="1"/>
                  <a:pt x="1" y="561"/>
                  <a:pt x="1" y="1238"/>
                </a:cubicBezTo>
                <a:lnTo>
                  <a:pt x="1" y="7964"/>
                </a:lnTo>
              </a:path>
            </a:pathLst>
          </a:custGeom>
          <a:noFill/>
          <a:ln w="7600" cap="rnd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83;p33">
            <a:extLst>
              <a:ext uri="{FF2B5EF4-FFF2-40B4-BE49-F238E27FC236}">
                <a16:creationId xmlns:a16="http://schemas.microsoft.com/office/drawing/2014/main" id="{BED2C28A-5376-11E9-B0D9-1294CB845C3D}"/>
              </a:ext>
            </a:extLst>
          </p:cNvPr>
          <p:cNvSpPr/>
          <p:nvPr/>
        </p:nvSpPr>
        <p:spPr>
          <a:xfrm>
            <a:off x="5573222" y="3944572"/>
            <a:ext cx="1579319" cy="974901"/>
          </a:xfrm>
          <a:custGeom>
            <a:avLst/>
            <a:gdLst/>
            <a:ahLst/>
            <a:cxnLst/>
            <a:rect l="l" t="t" r="r" b="b"/>
            <a:pathLst>
              <a:path w="27138" h="7965" fill="none" extrusionOk="0">
                <a:moveTo>
                  <a:pt x="1" y="1"/>
                </a:moveTo>
                <a:lnTo>
                  <a:pt x="1" y="6703"/>
                </a:lnTo>
                <a:cubicBezTo>
                  <a:pt x="1" y="7404"/>
                  <a:pt x="561" y="7964"/>
                  <a:pt x="1262" y="7964"/>
                </a:cubicBezTo>
                <a:lnTo>
                  <a:pt x="25876" y="7964"/>
                </a:lnTo>
                <a:cubicBezTo>
                  <a:pt x="26577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7600" cap="rnd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84;p33">
            <a:extLst>
              <a:ext uri="{FF2B5EF4-FFF2-40B4-BE49-F238E27FC236}">
                <a16:creationId xmlns:a16="http://schemas.microsoft.com/office/drawing/2014/main" id="{167185A9-7DA0-FBF9-1142-4761298F0333}"/>
              </a:ext>
            </a:extLst>
          </p:cNvPr>
          <p:cNvSpPr/>
          <p:nvPr/>
        </p:nvSpPr>
        <p:spPr>
          <a:xfrm>
            <a:off x="5274289" y="3794594"/>
            <a:ext cx="229700" cy="62"/>
          </a:xfrm>
          <a:custGeom>
            <a:avLst/>
            <a:gdLst/>
            <a:ahLst/>
            <a:cxnLst/>
            <a:rect l="l" t="t" r="r" b="b"/>
            <a:pathLst>
              <a:path w="3947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85;p33">
            <a:extLst>
              <a:ext uri="{FF2B5EF4-FFF2-40B4-BE49-F238E27FC236}">
                <a16:creationId xmlns:a16="http://schemas.microsoft.com/office/drawing/2014/main" id="{878BAE54-DBDF-57DE-4092-75935A24A8CC}"/>
              </a:ext>
            </a:extLst>
          </p:cNvPr>
          <p:cNvSpPr/>
          <p:nvPr/>
        </p:nvSpPr>
        <p:spPr>
          <a:xfrm>
            <a:off x="5503917" y="3719541"/>
            <a:ext cx="140078" cy="148693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192" y="2406"/>
                </a:cubicBezTo>
                <a:cubicBezTo>
                  <a:pt x="538" y="2406"/>
                  <a:pt x="1" y="1869"/>
                  <a:pt x="1" y="1215"/>
                </a:cubicBezTo>
                <a:cubicBezTo>
                  <a:pt x="1" y="538"/>
                  <a:pt x="538" y="1"/>
                  <a:pt x="1192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6;p33">
            <a:extLst>
              <a:ext uri="{FF2B5EF4-FFF2-40B4-BE49-F238E27FC236}">
                <a16:creationId xmlns:a16="http://schemas.microsoft.com/office/drawing/2014/main" id="{0F36CEA0-0B79-55DA-EE26-F52D0ACFAB5F}"/>
              </a:ext>
            </a:extLst>
          </p:cNvPr>
          <p:cNvSpPr/>
          <p:nvPr/>
        </p:nvSpPr>
        <p:spPr>
          <a:xfrm>
            <a:off x="5539299" y="3758519"/>
            <a:ext cx="67972" cy="70732"/>
          </a:xfrm>
          <a:custGeom>
            <a:avLst/>
            <a:gdLst/>
            <a:ahLst/>
            <a:cxnLst/>
            <a:rect l="l" t="t" r="r" b="b"/>
            <a:pathLst>
              <a:path w="1168" h="1145" extrusionOk="0">
                <a:moveTo>
                  <a:pt x="584" y="0"/>
                </a:moveTo>
                <a:cubicBezTo>
                  <a:pt x="280" y="0"/>
                  <a:pt x="0" y="257"/>
                  <a:pt x="0" y="584"/>
                </a:cubicBezTo>
                <a:cubicBezTo>
                  <a:pt x="0" y="888"/>
                  <a:pt x="280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87;p33">
            <a:extLst>
              <a:ext uri="{FF2B5EF4-FFF2-40B4-BE49-F238E27FC236}">
                <a16:creationId xmlns:a16="http://schemas.microsoft.com/office/drawing/2014/main" id="{02BA379D-9BDF-D7E2-0C77-0D2C4DCC873A}"/>
              </a:ext>
            </a:extLst>
          </p:cNvPr>
          <p:cNvSpPr/>
          <p:nvPr/>
        </p:nvSpPr>
        <p:spPr>
          <a:xfrm>
            <a:off x="7451395" y="3146859"/>
            <a:ext cx="1579261" cy="492036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6" y="1"/>
                  <a:pt x="25876" y="1"/>
                </a:cubicBezTo>
                <a:lnTo>
                  <a:pt x="1261" y="1"/>
                </a:lnTo>
                <a:cubicBezTo>
                  <a:pt x="561" y="1"/>
                  <a:pt x="0" y="561"/>
                  <a:pt x="0" y="1238"/>
                </a:cubicBezTo>
                <a:lnTo>
                  <a:pt x="0" y="7964"/>
                </a:lnTo>
              </a:path>
            </a:pathLst>
          </a:custGeom>
          <a:noFill/>
          <a:ln w="7600" cap="rnd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988;p33">
            <a:extLst>
              <a:ext uri="{FF2B5EF4-FFF2-40B4-BE49-F238E27FC236}">
                <a16:creationId xmlns:a16="http://schemas.microsoft.com/office/drawing/2014/main" id="{5FF27F61-C774-1078-ECD4-BF55550E5533}"/>
              </a:ext>
            </a:extLst>
          </p:cNvPr>
          <p:cNvSpPr/>
          <p:nvPr/>
        </p:nvSpPr>
        <p:spPr>
          <a:xfrm>
            <a:off x="7451388" y="3944572"/>
            <a:ext cx="1579261" cy="974901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0" y="1"/>
                </a:moveTo>
                <a:lnTo>
                  <a:pt x="0" y="6703"/>
                </a:lnTo>
                <a:cubicBezTo>
                  <a:pt x="0" y="7404"/>
                  <a:pt x="561" y="7964"/>
                  <a:pt x="1261" y="7964"/>
                </a:cubicBezTo>
                <a:lnTo>
                  <a:pt x="25876" y="7964"/>
                </a:lnTo>
                <a:cubicBezTo>
                  <a:pt x="26576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7600" cap="rnd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989;p33">
            <a:extLst>
              <a:ext uri="{FF2B5EF4-FFF2-40B4-BE49-F238E27FC236}">
                <a16:creationId xmlns:a16="http://schemas.microsoft.com/office/drawing/2014/main" id="{B83FBE7E-F74E-F590-5A94-39A25B75C638}"/>
              </a:ext>
            </a:extLst>
          </p:cNvPr>
          <p:cNvSpPr/>
          <p:nvPr/>
        </p:nvSpPr>
        <p:spPr>
          <a:xfrm>
            <a:off x="7152401" y="3794594"/>
            <a:ext cx="229757" cy="62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0" y="0"/>
                </a:moveTo>
                <a:lnTo>
                  <a:pt x="3947" y="0"/>
                </a:lnTo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990;p33">
            <a:extLst>
              <a:ext uri="{FF2B5EF4-FFF2-40B4-BE49-F238E27FC236}">
                <a16:creationId xmlns:a16="http://schemas.microsoft.com/office/drawing/2014/main" id="{E6F2558D-AADA-B077-F6B7-F1498247C907}"/>
              </a:ext>
            </a:extLst>
          </p:cNvPr>
          <p:cNvSpPr/>
          <p:nvPr/>
        </p:nvSpPr>
        <p:spPr>
          <a:xfrm>
            <a:off x="7382087" y="3719541"/>
            <a:ext cx="140019" cy="148693"/>
          </a:xfrm>
          <a:custGeom>
            <a:avLst/>
            <a:gdLst/>
            <a:ahLst/>
            <a:cxnLst/>
            <a:rect l="l" t="t" r="r" b="b"/>
            <a:pathLst>
              <a:path w="2406" h="2407" fill="none" extrusionOk="0">
                <a:moveTo>
                  <a:pt x="2406" y="1215"/>
                </a:moveTo>
                <a:cubicBezTo>
                  <a:pt x="2406" y="1869"/>
                  <a:pt x="1868" y="2406"/>
                  <a:pt x="1191" y="2406"/>
                </a:cubicBezTo>
                <a:cubicBezTo>
                  <a:pt x="537" y="2406"/>
                  <a:pt x="0" y="1869"/>
                  <a:pt x="0" y="1215"/>
                </a:cubicBezTo>
                <a:cubicBezTo>
                  <a:pt x="0" y="538"/>
                  <a:pt x="537" y="1"/>
                  <a:pt x="1191" y="1"/>
                </a:cubicBezTo>
                <a:cubicBezTo>
                  <a:pt x="1868" y="1"/>
                  <a:pt x="2406" y="538"/>
                  <a:pt x="2406" y="1215"/>
                </a:cubicBezTo>
                <a:close/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991;p33">
            <a:extLst>
              <a:ext uri="{FF2B5EF4-FFF2-40B4-BE49-F238E27FC236}">
                <a16:creationId xmlns:a16="http://schemas.microsoft.com/office/drawing/2014/main" id="{DC238E69-EF6E-502D-ECB8-C4703F8768D4}"/>
              </a:ext>
            </a:extLst>
          </p:cNvPr>
          <p:cNvSpPr/>
          <p:nvPr/>
        </p:nvSpPr>
        <p:spPr>
          <a:xfrm>
            <a:off x="7417411" y="3758519"/>
            <a:ext cx="67972" cy="70732"/>
          </a:xfrm>
          <a:custGeom>
            <a:avLst/>
            <a:gdLst/>
            <a:ahLst/>
            <a:cxnLst/>
            <a:rect l="l" t="t" r="r" b="b"/>
            <a:pathLst>
              <a:path w="1168" h="1145" extrusionOk="0">
                <a:moveTo>
                  <a:pt x="584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81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992;p33">
            <a:extLst>
              <a:ext uri="{FF2B5EF4-FFF2-40B4-BE49-F238E27FC236}">
                <a16:creationId xmlns:a16="http://schemas.microsoft.com/office/drawing/2014/main" id="{1873E9BD-8661-E12C-F213-3406B1EC2BAE}"/>
              </a:ext>
            </a:extLst>
          </p:cNvPr>
          <p:cNvSpPr/>
          <p:nvPr/>
        </p:nvSpPr>
        <p:spPr>
          <a:xfrm>
            <a:off x="9329507" y="3146859"/>
            <a:ext cx="1579261" cy="492036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27137" y="7964"/>
                </a:moveTo>
                <a:lnTo>
                  <a:pt x="27137" y="1238"/>
                </a:lnTo>
                <a:cubicBezTo>
                  <a:pt x="27137" y="561"/>
                  <a:pt x="26576" y="1"/>
                  <a:pt x="25876" y="1"/>
                </a:cubicBezTo>
                <a:lnTo>
                  <a:pt x="1261" y="1"/>
                </a:lnTo>
                <a:cubicBezTo>
                  <a:pt x="561" y="1"/>
                  <a:pt x="0" y="561"/>
                  <a:pt x="0" y="1238"/>
                </a:cubicBezTo>
                <a:lnTo>
                  <a:pt x="0" y="7964"/>
                </a:lnTo>
              </a:path>
            </a:pathLst>
          </a:custGeom>
          <a:noFill/>
          <a:ln w="7600" cap="rnd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993;p33">
            <a:extLst>
              <a:ext uri="{FF2B5EF4-FFF2-40B4-BE49-F238E27FC236}">
                <a16:creationId xmlns:a16="http://schemas.microsoft.com/office/drawing/2014/main" id="{6AABC06B-AE21-4AC5-BBB0-A40A0A92F3DD}"/>
              </a:ext>
            </a:extLst>
          </p:cNvPr>
          <p:cNvSpPr/>
          <p:nvPr/>
        </p:nvSpPr>
        <p:spPr>
          <a:xfrm>
            <a:off x="9329497" y="3944572"/>
            <a:ext cx="1579261" cy="974901"/>
          </a:xfrm>
          <a:custGeom>
            <a:avLst/>
            <a:gdLst/>
            <a:ahLst/>
            <a:cxnLst/>
            <a:rect l="l" t="t" r="r" b="b"/>
            <a:pathLst>
              <a:path w="27137" h="7965" fill="none" extrusionOk="0">
                <a:moveTo>
                  <a:pt x="0" y="1"/>
                </a:moveTo>
                <a:lnTo>
                  <a:pt x="0" y="6703"/>
                </a:lnTo>
                <a:cubicBezTo>
                  <a:pt x="0" y="7404"/>
                  <a:pt x="561" y="7964"/>
                  <a:pt x="1261" y="7964"/>
                </a:cubicBezTo>
                <a:lnTo>
                  <a:pt x="25876" y="7964"/>
                </a:lnTo>
                <a:cubicBezTo>
                  <a:pt x="26576" y="7964"/>
                  <a:pt x="27137" y="7404"/>
                  <a:pt x="27137" y="6703"/>
                </a:cubicBezTo>
                <a:lnTo>
                  <a:pt x="27137" y="1"/>
                </a:lnTo>
              </a:path>
            </a:pathLst>
          </a:custGeom>
          <a:noFill/>
          <a:ln w="7600" cap="rnd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994;p33">
            <a:extLst>
              <a:ext uri="{FF2B5EF4-FFF2-40B4-BE49-F238E27FC236}">
                <a16:creationId xmlns:a16="http://schemas.microsoft.com/office/drawing/2014/main" id="{4A6EAACB-3096-1862-CC83-AE6787D1FB8F}"/>
              </a:ext>
            </a:extLst>
          </p:cNvPr>
          <p:cNvSpPr/>
          <p:nvPr/>
        </p:nvSpPr>
        <p:spPr>
          <a:xfrm>
            <a:off x="9030512" y="3794594"/>
            <a:ext cx="229757" cy="62"/>
          </a:xfrm>
          <a:custGeom>
            <a:avLst/>
            <a:gdLst/>
            <a:ahLst/>
            <a:cxnLst/>
            <a:rect l="l" t="t" r="r" b="b"/>
            <a:pathLst>
              <a:path w="3948" h="1" fill="none" extrusionOk="0">
                <a:moveTo>
                  <a:pt x="1" y="0"/>
                </a:moveTo>
                <a:lnTo>
                  <a:pt x="3947" y="0"/>
                </a:lnTo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995;p33">
            <a:extLst>
              <a:ext uri="{FF2B5EF4-FFF2-40B4-BE49-F238E27FC236}">
                <a16:creationId xmlns:a16="http://schemas.microsoft.com/office/drawing/2014/main" id="{420346DC-D872-874E-D00E-82AE00C70CFE}"/>
              </a:ext>
            </a:extLst>
          </p:cNvPr>
          <p:cNvSpPr/>
          <p:nvPr/>
        </p:nvSpPr>
        <p:spPr>
          <a:xfrm>
            <a:off x="9258802" y="3719541"/>
            <a:ext cx="140078" cy="148693"/>
          </a:xfrm>
          <a:custGeom>
            <a:avLst/>
            <a:gdLst/>
            <a:ahLst/>
            <a:cxnLst/>
            <a:rect l="l" t="t" r="r" b="b"/>
            <a:pathLst>
              <a:path w="2407" h="2407" fill="none" extrusionOk="0">
                <a:moveTo>
                  <a:pt x="2406" y="1215"/>
                </a:moveTo>
                <a:cubicBezTo>
                  <a:pt x="2406" y="1869"/>
                  <a:pt x="1869" y="2406"/>
                  <a:pt x="1215" y="2406"/>
                </a:cubicBezTo>
                <a:cubicBezTo>
                  <a:pt x="561" y="2406"/>
                  <a:pt x="1" y="1869"/>
                  <a:pt x="1" y="1215"/>
                </a:cubicBezTo>
                <a:cubicBezTo>
                  <a:pt x="1" y="538"/>
                  <a:pt x="561" y="1"/>
                  <a:pt x="1215" y="1"/>
                </a:cubicBezTo>
                <a:cubicBezTo>
                  <a:pt x="1869" y="1"/>
                  <a:pt x="2406" y="538"/>
                  <a:pt x="2406" y="1215"/>
                </a:cubicBezTo>
                <a:close/>
              </a:path>
            </a:pathLst>
          </a:custGeom>
          <a:noFill/>
          <a:ln w="7600" cap="flat" cmpd="sng">
            <a:solidFill>
              <a:srgbClr val="647586"/>
            </a:solidFill>
            <a:prstDash val="solid"/>
            <a:miter lim="233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996;p33">
            <a:extLst>
              <a:ext uri="{FF2B5EF4-FFF2-40B4-BE49-F238E27FC236}">
                <a16:creationId xmlns:a16="http://schemas.microsoft.com/office/drawing/2014/main" id="{5802CDAC-18EC-BFE2-0141-34232A118320}"/>
              </a:ext>
            </a:extLst>
          </p:cNvPr>
          <p:cNvSpPr/>
          <p:nvPr/>
        </p:nvSpPr>
        <p:spPr>
          <a:xfrm>
            <a:off x="9295521" y="3758519"/>
            <a:ext cx="68031" cy="70732"/>
          </a:xfrm>
          <a:custGeom>
            <a:avLst/>
            <a:gdLst/>
            <a:ahLst/>
            <a:cxnLst/>
            <a:rect l="l" t="t" r="r" b="b"/>
            <a:pathLst>
              <a:path w="1169" h="1145" extrusionOk="0">
                <a:moveTo>
                  <a:pt x="584" y="0"/>
                </a:moveTo>
                <a:cubicBezTo>
                  <a:pt x="257" y="0"/>
                  <a:pt x="0" y="257"/>
                  <a:pt x="0" y="584"/>
                </a:cubicBezTo>
                <a:cubicBezTo>
                  <a:pt x="0" y="888"/>
                  <a:pt x="257" y="1145"/>
                  <a:pt x="584" y="1145"/>
                </a:cubicBezTo>
                <a:cubicBezTo>
                  <a:pt x="911" y="1145"/>
                  <a:pt x="1168" y="888"/>
                  <a:pt x="1168" y="584"/>
                </a:cubicBezTo>
                <a:cubicBezTo>
                  <a:pt x="1168" y="257"/>
                  <a:pt x="911" y="0"/>
                  <a:pt x="58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027;p33">
            <a:extLst>
              <a:ext uri="{FF2B5EF4-FFF2-40B4-BE49-F238E27FC236}">
                <a16:creationId xmlns:a16="http://schemas.microsoft.com/office/drawing/2014/main" id="{2C4787D6-9129-123D-A516-BDF6FC8FE587}"/>
              </a:ext>
            </a:extLst>
          </p:cNvPr>
          <p:cNvSpPr txBox="1"/>
          <p:nvPr/>
        </p:nvSpPr>
        <p:spPr>
          <a:xfrm>
            <a:off x="1817072" y="3967313"/>
            <a:ext cx="1579270" cy="7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Request Recieved</a:t>
            </a:r>
            <a:endParaRPr sz="1000" dirty="0"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028;p33">
            <a:extLst>
              <a:ext uri="{FF2B5EF4-FFF2-40B4-BE49-F238E27FC236}">
                <a16:creationId xmlns:a16="http://schemas.microsoft.com/office/drawing/2014/main" id="{8F48179A-6C5B-13F4-544D-B37DDEB39141}"/>
              </a:ext>
            </a:extLst>
          </p:cNvPr>
          <p:cNvSpPr txBox="1"/>
          <p:nvPr/>
        </p:nvSpPr>
        <p:spPr>
          <a:xfrm>
            <a:off x="3695201" y="3967313"/>
            <a:ext cx="1579270" cy="7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Complete the request</a:t>
            </a:r>
            <a:endParaRPr sz="1000" dirty="0">
              <a:solidFill>
                <a:srgbClr val="000000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029;p33">
            <a:extLst>
              <a:ext uri="{FF2B5EF4-FFF2-40B4-BE49-F238E27FC236}">
                <a16:creationId xmlns:a16="http://schemas.microsoft.com/office/drawing/2014/main" id="{DF8DAF94-9B34-29A9-4118-2A72AA8202DF}"/>
              </a:ext>
            </a:extLst>
          </p:cNvPr>
          <p:cNvSpPr txBox="1"/>
          <p:nvPr/>
        </p:nvSpPr>
        <p:spPr>
          <a:xfrm>
            <a:off x="5573279" y="3967313"/>
            <a:ext cx="1579270" cy="7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Receive feedback</a:t>
            </a:r>
            <a:endParaRPr sz="1000" dirty="0">
              <a:solidFill>
                <a:srgbClr val="000000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030;p33">
            <a:extLst>
              <a:ext uri="{FF2B5EF4-FFF2-40B4-BE49-F238E27FC236}">
                <a16:creationId xmlns:a16="http://schemas.microsoft.com/office/drawing/2014/main" id="{DAB8FDAC-C06B-753F-0E5A-F305673C40C4}"/>
              </a:ext>
            </a:extLst>
          </p:cNvPr>
          <p:cNvSpPr txBox="1"/>
          <p:nvPr/>
        </p:nvSpPr>
        <p:spPr>
          <a:xfrm>
            <a:off x="7451290" y="3967313"/>
            <a:ext cx="1579270" cy="7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Montserrat" panose="00000500000000000000" pitchFamily="2" charset="0"/>
                <a:ea typeface="Roboto"/>
                <a:cs typeface="Roboto"/>
                <a:sym typeface="Roboto"/>
              </a:rPr>
              <a:t>Get points</a:t>
            </a:r>
            <a:endParaRPr sz="1000" dirty="0">
              <a:solidFill>
                <a:srgbClr val="000000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031;p33">
            <a:extLst>
              <a:ext uri="{FF2B5EF4-FFF2-40B4-BE49-F238E27FC236}">
                <a16:creationId xmlns:a16="http://schemas.microsoft.com/office/drawing/2014/main" id="{792D6C1A-4271-AAA1-DE9C-2F0997336C76}"/>
              </a:ext>
            </a:extLst>
          </p:cNvPr>
          <p:cNvSpPr txBox="1"/>
          <p:nvPr/>
        </p:nvSpPr>
        <p:spPr>
          <a:xfrm>
            <a:off x="9329522" y="3967313"/>
            <a:ext cx="1579270" cy="75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Montserrat" panose="00000500000000000000" pitchFamily="2" charset="0"/>
                <a:ea typeface="Roboto"/>
                <a:cs typeface="Roboto"/>
                <a:sym typeface="Roboto"/>
              </a:rPr>
              <a:t>Points can be reedemed</a:t>
            </a:r>
            <a:endParaRPr sz="1000" dirty="0">
              <a:solidFill>
                <a:srgbClr val="000000"/>
              </a:solidFill>
              <a:latin typeface="Montserrat" panose="00000500000000000000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032;p33">
            <a:extLst>
              <a:ext uri="{FF2B5EF4-FFF2-40B4-BE49-F238E27FC236}">
                <a16:creationId xmlns:a16="http://schemas.microsoft.com/office/drawing/2014/main" id="{C92C1241-E87B-F839-076A-C6223ABB159C}"/>
              </a:ext>
            </a:extLst>
          </p:cNvPr>
          <p:cNvSpPr/>
          <p:nvPr/>
        </p:nvSpPr>
        <p:spPr>
          <a:xfrm>
            <a:off x="1817208" y="2422363"/>
            <a:ext cx="1579270" cy="491881"/>
          </a:xfrm>
          <a:prstGeom prst="roundRect">
            <a:avLst>
              <a:gd name="adj" fmla="val 11918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Montserrat" panose="00000500000000000000" pitchFamily="2" charset="0"/>
                <a:ea typeface="Fira Sans Extra Condensed"/>
                <a:cs typeface="Fira Sans Extra Condensed"/>
                <a:sym typeface="Fira Sans Extra Condensed"/>
              </a:rPr>
              <a:t>PHASE 1</a:t>
            </a:r>
            <a:endParaRPr sz="1200" b="1" dirty="0">
              <a:solidFill>
                <a:srgbClr val="FFFFFF"/>
              </a:solidFill>
              <a:latin typeface="Montserrat" panose="00000500000000000000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" name="Google Shape;1033;p33">
            <a:extLst>
              <a:ext uri="{FF2B5EF4-FFF2-40B4-BE49-F238E27FC236}">
                <a16:creationId xmlns:a16="http://schemas.microsoft.com/office/drawing/2014/main" id="{439B48AB-3022-7C58-566B-4287FF2C6BBD}"/>
              </a:ext>
            </a:extLst>
          </p:cNvPr>
          <p:cNvSpPr/>
          <p:nvPr/>
        </p:nvSpPr>
        <p:spPr>
          <a:xfrm>
            <a:off x="3695133" y="2422363"/>
            <a:ext cx="1579270" cy="491881"/>
          </a:xfrm>
          <a:prstGeom prst="roundRect">
            <a:avLst>
              <a:gd name="adj" fmla="val 11918"/>
            </a:avLst>
          </a:prstGeom>
          <a:solidFill>
            <a:schemeClr val="tx2">
              <a:lumMod val="75000"/>
              <a:lumOff val="25000"/>
            </a:schemeClr>
          </a:solidFill>
          <a:ln w="9525" cap="flat" cmpd="sng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Montserrat" panose="00000500000000000000" pitchFamily="2" charset="0"/>
                <a:ea typeface="Fira Sans Extra Condensed"/>
                <a:cs typeface="Fira Sans Extra Condensed"/>
                <a:sym typeface="Fira Sans Extra Condensed"/>
              </a:rPr>
              <a:t>PHASE 2</a:t>
            </a:r>
            <a:endParaRPr sz="1200" b="1">
              <a:solidFill>
                <a:srgbClr val="FFFFFF"/>
              </a:solidFill>
              <a:latin typeface="Montserrat" panose="00000500000000000000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" name="Google Shape;1034;p33">
            <a:extLst>
              <a:ext uri="{FF2B5EF4-FFF2-40B4-BE49-F238E27FC236}">
                <a16:creationId xmlns:a16="http://schemas.microsoft.com/office/drawing/2014/main" id="{BF81191C-4166-1EF2-6223-48A49F6886FD}"/>
              </a:ext>
            </a:extLst>
          </p:cNvPr>
          <p:cNvSpPr/>
          <p:nvPr/>
        </p:nvSpPr>
        <p:spPr>
          <a:xfrm>
            <a:off x="5573058" y="2422363"/>
            <a:ext cx="1579270" cy="491881"/>
          </a:xfrm>
          <a:prstGeom prst="roundRect">
            <a:avLst>
              <a:gd name="adj" fmla="val 11918"/>
            </a:avLst>
          </a:prstGeom>
          <a:solidFill>
            <a:schemeClr val="tx2">
              <a:lumMod val="50000"/>
              <a:lumOff val="50000"/>
            </a:schemeClr>
          </a:solidFill>
          <a:ln w="9525" cap="flat" cmpd="sng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FFFF"/>
                </a:solidFill>
                <a:latin typeface="Montserrat" panose="00000500000000000000" pitchFamily="2" charset="0"/>
                <a:ea typeface="Fira Sans Extra Condensed"/>
                <a:cs typeface="Fira Sans Extra Condensed"/>
                <a:sym typeface="Fira Sans Extra Condensed"/>
              </a:rPr>
              <a:t>PHASE 3</a:t>
            </a:r>
            <a:endParaRPr sz="1200" b="1" dirty="0">
              <a:solidFill>
                <a:srgbClr val="FFFFFF"/>
              </a:solidFill>
              <a:latin typeface="Montserrat" panose="00000500000000000000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7" name="Google Shape;1035;p33">
            <a:extLst>
              <a:ext uri="{FF2B5EF4-FFF2-40B4-BE49-F238E27FC236}">
                <a16:creationId xmlns:a16="http://schemas.microsoft.com/office/drawing/2014/main" id="{26D0DB70-77D7-F7A0-484E-1ED0775194CD}"/>
              </a:ext>
            </a:extLst>
          </p:cNvPr>
          <p:cNvSpPr/>
          <p:nvPr/>
        </p:nvSpPr>
        <p:spPr>
          <a:xfrm>
            <a:off x="7414653" y="2422363"/>
            <a:ext cx="1579270" cy="491881"/>
          </a:xfrm>
          <a:prstGeom prst="roundRect">
            <a:avLst>
              <a:gd name="adj" fmla="val 11918"/>
            </a:avLst>
          </a:prstGeom>
          <a:solidFill>
            <a:schemeClr val="tx2">
              <a:lumMod val="25000"/>
              <a:lumOff val="75000"/>
            </a:schemeClr>
          </a:solidFill>
          <a:ln w="9525" cap="flat" cmpd="sng">
            <a:solidFill>
              <a:schemeClr val="tx2">
                <a:lumMod val="25000"/>
                <a:lumOff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Montserrat" panose="00000500000000000000" pitchFamily="2" charset="0"/>
                <a:ea typeface="Fira Sans Extra Condensed"/>
                <a:cs typeface="Fira Sans Extra Condensed"/>
                <a:sym typeface="Fira Sans Extra Condensed"/>
              </a:rPr>
              <a:t>PHASE 4</a:t>
            </a:r>
            <a:endParaRPr sz="1200" b="1">
              <a:solidFill>
                <a:srgbClr val="FFFFFF"/>
              </a:solidFill>
              <a:latin typeface="Montserrat" panose="00000500000000000000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" name="Google Shape;1036;p33">
            <a:extLst>
              <a:ext uri="{FF2B5EF4-FFF2-40B4-BE49-F238E27FC236}">
                <a16:creationId xmlns:a16="http://schemas.microsoft.com/office/drawing/2014/main" id="{BF0D871C-A928-F180-4146-69DF82A46DB6}"/>
              </a:ext>
            </a:extLst>
          </p:cNvPr>
          <p:cNvSpPr/>
          <p:nvPr/>
        </p:nvSpPr>
        <p:spPr>
          <a:xfrm>
            <a:off x="9328908" y="2422363"/>
            <a:ext cx="1579270" cy="491881"/>
          </a:xfrm>
          <a:prstGeom prst="roundRect">
            <a:avLst>
              <a:gd name="adj" fmla="val 11918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FFFF"/>
                </a:solidFill>
                <a:latin typeface="Montserrat" panose="00000500000000000000" pitchFamily="2" charset="0"/>
                <a:ea typeface="Fira Sans Extra Condensed"/>
                <a:cs typeface="Fira Sans Extra Condensed"/>
                <a:sym typeface="Fira Sans Extra Condensed"/>
              </a:rPr>
              <a:t>PHASE 5</a:t>
            </a:r>
            <a:endParaRPr sz="1200" b="1" dirty="0">
              <a:solidFill>
                <a:srgbClr val="FFFFFF"/>
              </a:solidFill>
              <a:latin typeface="Montserrat" panose="00000500000000000000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" name="Google Shape;1037;p33">
            <a:extLst>
              <a:ext uri="{FF2B5EF4-FFF2-40B4-BE49-F238E27FC236}">
                <a16:creationId xmlns:a16="http://schemas.microsoft.com/office/drawing/2014/main" id="{34E1E622-507E-332F-FE11-04A3336B2450}"/>
              </a:ext>
            </a:extLst>
          </p:cNvPr>
          <p:cNvSpPr/>
          <p:nvPr/>
        </p:nvSpPr>
        <p:spPr>
          <a:xfrm>
            <a:off x="892556" y="3000461"/>
            <a:ext cx="625652" cy="1587447"/>
          </a:xfrm>
          <a:custGeom>
            <a:avLst/>
            <a:gdLst/>
            <a:ahLst/>
            <a:cxnLst/>
            <a:rect l="l" t="t" r="r" b="b"/>
            <a:pathLst>
              <a:path w="8735" h="20879" extrusionOk="0">
                <a:moveTo>
                  <a:pt x="1355" y="0"/>
                </a:moveTo>
                <a:cubicBezTo>
                  <a:pt x="608" y="0"/>
                  <a:pt x="1" y="608"/>
                  <a:pt x="1" y="1331"/>
                </a:cubicBezTo>
                <a:lnTo>
                  <a:pt x="1" y="19524"/>
                </a:lnTo>
                <a:cubicBezTo>
                  <a:pt x="1" y="20271"/>
                  <a:pt x="608" y="20878"/>
                  <a:pt x="1355" y="20878"/>
                </a:cubicBezTo>
                <a:lnTo>
                  <a:pt x="5699" y="20878"/>
                </a:lnTo>
                <a:cubicBezTo>
                  <a:pt x="6446" y="20878"/>
                  <a:pt x="7030" y="20271"/>
                  <a:pt x="7030" y="19524"/>
                </a:cubicBezTo>
                <a:lnTo>
                  <a:pt x="7030" y="12144"/>
                </a:lnTo>
                <a:lnTo>
                  <a:pt x="8735" y="10439"/>
                </a:lnTo>
                <a:lnTo>
                  <a:pt x="7054" y="8734"/>
                </a:lnTo>
                <a:lnTo>
                  <a:pt x="7054" y="1331"/>
                </a:lnTo>
                <a:cubicBezTo>
                  <a:pt x="7054" y="608"/>
                  <a:pt x="6446" y="0"/>
                  <a:pt x="56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0000500000000000000" pitchFamily="2" charset="0"/>
            </a:endParaRPr>
          </a:p>
        </p:txBody>
      </p:sp>
      <p:sp>
        <p:nvSpPr>
          <p:cNvPr id="150" name="Google Shape;1038;p33">
            <a:extLst>
              <a:ext uri="{FF2B5EF4-FFF2-40B4-BE49-F238E27FC236}">
                <a16:creationId xmlns:a16="http://schemas.microsoft.com/office/drawing/2014/main" id="{4AF4B381-200B-2490-0A23-47E7D50D3CAF}"/>
              </a:ext>
            </a:extLst>
          </p:cNvPr>
          <p:cNvSpPr txBox="1"/>
          <p:nvPr/>
        </p:nvSpPr>
        <p:spPr>
          <a:xfrm rot="16200000">
            <a:off x="347392" y="3701371"/>
            <a:ext cx="1572542" cy="18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VOLUNTEER REQUEST</a:t>
            </a:r>
            <a:endParaRPr sz="1200" b="1" dirty="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53" name="Picture 152" descr="A black line drawing of a stack of papers&#10;&#10;Description automatically generated">
            <a:extLst>
              <a:ext uri="{FF2B5EF4-FFF2-40B4-BE49-F238E27FC236}">
                <a16:creationId xmlns:a16="http://schemas.microsoft.com/office/drawing/2014/main" id="{B570BDF8-B83D-15A9-ABAC-66267F0B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35" y="3339587"/>
            <a:ext cx="751292" cy="751292"/>
          </a:xfrm>
          <a:prstGeom prst="rect">
            <a:avLst/>
          </a:prstGeom>
        </p:spPr>
      </p:pic>
      <p:pic>
        <p:nvPicPr>
          <p:cNvPr id="155" name="Graphic 154" descr="Checkbox Checked with solid fill">
            <a:extLst>
              <a:ext uri="{FF2B5EF4-FFF2-40B4-BE49-F238E27FC236}">
                <a16:creationId xmlns:a16="http://schemas.microsoft.com/office/drawing/2014/main" id="{EF6F1DFA-9640-184D-D0B6-D7667F7EF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1907" y="3225623"/>
            <a:ext cx="914400" cy="914400"/>
          </a:xfrm>
          <a:prstGeom prst="rect">
            <a:avLst/>
          </a:prstGeom>
        </p:spPr>
      </p:pic>
      <p:pic>
        <p:nvPicPr>
          <p:cNvPr id="157" name="Picture 15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1623CE0-A067-A5E6-37C4-81748F879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753" y="3339587"/>
            <a:ext cx="709879" cy="709879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2D37104D-349E-9DB0-C804-E86604E3F13E}"/>
              </a:ext>
            </a:extLst>
          </p:cNvPr>
          <p:cNvSpPr txBox="1"/>
          <p:nvPr/>
        </p:nvSpPr>
        <p:spPr>
          <a:xfrm>
            <a:off x="76853" y="504413"/>
            <a:ext cx="11861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139700" dir="2700000" sx="102000" sy="102000" algn="ctr" rotWithShape="0">
                    <a:prstClr val="black">
                      <a:alpha val="37000"/>
                    </a:prstClr>
                  </a:outerShdw>
                </a:effectLst>
                <a:latin typeface="Montserrat ExtraBold" panose="00000900000000000000" pitchFamily="2" charset="0"/>
              </a:rPr>
              <a:t>GAMIFICATION</a:t>
            </a:r>
            <a:endParaRPr lang="en-AE" sz="3600" dirty="0">
              <a:effectLst>
                <a:outerShdw blurRad="139700" dir="2700000" sx="102000" sy="102000" algn="ctr" rotWithShape="0">
                  <a:prstClr val="black">
                    <a:alpha val="37000"/>
                  </a:prstClr>
                </a:outerShdw>
              </a:effectLst>
              <a:latin typeface="Montserrat ExtraBold" panose="00000900000000000000" pitchFamily="2" charset="0"/>
            </a:endParaRPr>
          </a:p>
        </p:txBody>
      </p:sp>
      <p:pic>
        <p:nvPicPr>
          <p:cNvPr id="160" name="Picture 15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67194AB-C8B8-A576-FF7A-67AE1E85F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53" y="3392877"/>
            <a:ext cx="710569" cy="710569"/>
          </a:xfrm>
          <a:prstGeom prst="rect">
            <a:avLst/>
          </a:prstGeom>
        </p:spPr>
      </p:pic>
      <p:pic>
        <p:nvPicPr>
          <p:cNvPr id="162" name="Picture 16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4376B88-4896-44A5-8994-4D52FAE87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223" y="3347206"/>
            <a:ext cx="694639" cy="694639"/>
          </a:xfrm>
          <a:prstGeom prst="rect">
            <a:avLst/>
          </a:prstGeom>
        </p:spPr>
      </p:pic>
      <p:pic>
        <p:nvPicPr>
          <p:cNvPr id="163" name="Picture 162" descr="A black and white logo&#10;&#10;Description automatically generated">
            <a:extLst>
              <a:ext uri="{FF2B5EF4-FFF2-40B4-BE49-F238E27FC236}">
                <a16:creationId xmlns:a16="http://schemas.microsoft.com/office/drawing/2014/main" id="{F35E0F86-2E62-4449-3D94-BBA725D21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00" y="-158034"/>
            <a:ext cx="1269800" cy="126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0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159</Words>
  <Application>Microsoft Office PowerPoint</Application>
  <PresentationFormat>Widescreen</PresentationFormat>
  <Paragraphs>70</Paragraphs>
  <Slides>7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Cambria</vt:lpstr>
      <vt:lpstr>Fira Sans Extra Condensed</vt:lpstr>
      <vt:lpstr>Montserrat</vt:lpstr>
      <vt:lpstr>Montserrat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Sumaya Helal</dc:creator>
  <cp:lastModifiedBy>Sumaya Helal</cp:lastModifiedBy>
  <cp:revision>5</cp:revision>
  <dcterms:created xsi:type="dcterms:W3CDTF">2024-05-15T04:07:56Z</dcterms:created>
  <dcterms:modified xsi:type="dcterms:W3CDTF">2024-05-15T13:40:59Z</dcterms:modified>
</cp:coreProperties>
</file>